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18" r:id="rId2"/>
    <p:sldId id="514" r:id="rId3"/>
    <p:sldId id="472" r:id="rId4"/>
    <p:sldId id="473" r:id="rId5"/>
    <p:sldId id="474" r:id="rId6"/>
    <p:sldId id="475" r:id="rId7"/>
    <p:sldId id="476" r:id="rId8"/>
    <p:sldId id="477" r:id="rId9"/>
    <p:sldId id="479" r:id="rId10"/>
    <p:sldId id="480" r:id="rId11"/>
    <p:sldId id="481" r:id="rId12"/>
    <p:sldId id="482" r:id="rId13"/>
    <p:sldId id="483" r:id="rId14"/>
    <p:sldId id="484" r:id="rId15"/>
    <p:sldId id="485" r:id="rId16"/>
    <p:sldId id="486" r:id="rId17"/>
    <p:sldId id="527" r:id="rId18"/>
    <p:sldId id="488" r:id="rId19"/>
    <p:sldId id="489" r:id="rId20"/>
    <p:sldId id="490" r:id="rId21"/>
    <p:sldId id="492" r:id="rId22"/>
    <p:sldId id="495" r:id="rId23"/>
    <p:sldId id="496" r:id="rId24"/>
    <p:sldId id="497" r:id="rId25"/>
    <p:sldId id="529" r:id="rId26"/>
    <p:sldId id="528" r:id="rId27"/>
    <p:sldId id="499" r:id="rId28"/>
    <p:sldId id="500" r:id="rId29"/>
    <p:sldId id="501" r:id="rId30"/>
    <p:sldId id="502" r:id="rId31"/>
    <p:sldId id="389" r:id="rId3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6DDBB6"/>
    <a:srgbClr val="696528"/>
    <a:srgbClr val="FAFD00"/>
    <a:srgbClr val="00279F"/>
    <a:srgbClr val="FFFFFF"/>
    <a:srgbClr val="000000"/>
    <a:srgbClr val="A2C1FE"/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78" d="100"/>
          <a:sy n="78" d="100"/>
        </p:scale>
        <p:origin x="-2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66"/>
    </p:cViewPr>
  </p:sorterViewPr>
  <p:notesViewPr>
    <p:cSldViewPr>
      <p:cViewPr varScale="1">
        <p:scale>
          <a:sx n="60" d="100"/>
          <a:sy n="60" d="100"/>
        </p:scale>
        <p:origin x="-1296" y="-12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29804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3900" y="666750"/>
            <a:ext cx="7810500" cy="5810250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FAFD00"/>
                </a:solidFill>
              </a:rPr>
              <a:t/>
            </a:r>
            <a:br>
              <a:rPr lang="en-US" dirty="0">
                <a:solidFill>
                  <a:srgbClr val="FAFD00"/>
                </a:solidFill>
              </a:rPr>
            </a:br>
            <a:r>
              <a:rPr lang="en-US" dirty="0">
                <a:solidFill>
                  <a:srgbClr val="FAFD00"/>
                </a:solidFill>
              </a:rPr>
              <a:t/>
            </a:r>
            <a:br>
              <a:rPr lang="en-US" dirty="0">
                <a:solidFill>
                  <a:srgbClr val="FAFD00"/>
                </a:solidFill>
              </a:rPr>
            </a:br>
            <a:r>
              <a:rPr lang="en-US" dirty="0" smtClean="0">
                <a:solidFill>
                  <a:srgbClr val="FAFD00"/>
                </a:solidFill>
              </a:rPr>
              <a:t>Gastro-Intestinal </a:t>
            </a:r>
            <a:r>
              <a:rPr lang="en-US" dirty="0">
                <a:solidFill>
                  <a:srgbClr val="FAFD00"/>
                </a:solidFill>
              </a:rPr>
              <a:t>physiology </a:t>
            </a:r>
            <a:r>
              <a:rPr lang="en-US" dirty="0" smtClean="0">
                <a:solidFill>
                  <a:srgbClr val="FAFD00"/>
                </a:solidFill>
              </a:rPr>
              <a:t>review</a:t>
            </a:r>
            <a:br>
              <a:rPr lang="en-US" dirty="0" smtClean="0">
                <a:solidFill>
                  <a:srgbClr val="FAFD00"/>
                </a:solidFill>
              </a:rPr>
            </a:br>
            <a:r>
              <a:rPr lang="en-US" dirty="0" smtClean="0">
                <a:solidFill>
                  <a:srgbClr val="FAFD00"/>
                </a:solidFill>
              </a:rPr>
              <a:t/>
            </a:r>
            <a:br>
              <a:rPr lang="en-US" dirty="0" smtClean="0">
                <a:solidFill>
                  <a:srgbClr val="FAFD00"/>
                </a:solidFill>
              </a:rPr>
            </a:br>
            <a:r>
              <a:rPr lang="en-US" dirty="0" smtClean="0">
                <a:solidFill>
                  <a:srgbClr val="FAFD00"/>
                </a:solidFill>
              </a:rPr>
              <a:t/>
            </a:r>
            <a:br>
              <a:rPr lang="en-US" dirty="0" smtClean="0">
                <a:solidFill>
                  <a:srgbClr val="FAFD00"/>
                </a:solidFill>
              </a:rPr>
            </a:br>
            <a:r>
              <a:rPr lang="en-US" sz="2000" dirty="0" smtClean="0">
                <a:solidFill>
                  <a:srgbClr val="FAFD00"/>
                </a:solidFill>
              </a:rPr>
              <a:t>BY</a:t>
            </a:r>
            <a:r>
              <a:rPr lang="en-US" dirty="0" smtClean="0">
                <a:solidFill>
                  <a:srgbClr val="FAFD00"/>
                </a:solidFill>
              </a:rPr>
              <a:t/>
            </a:r>
            <a:br>
              <a:rPr lang="en-US" dirty="0" smtClean="0">
                <a:solidFill>
                  <a:srgbClr val="FAFD00"/>
                </a:solidFill>
              </a:rPr>
            </a:br>
            <a:r>
              <a:rPr lang="en-US" sz="2400" dirty="0" err="1" smtClean="0">
                <a:solidFill>
                  <a:srgbClr val="FF0000"/>
                </a:solidFill>
              </a:rPr>
              <a:t>Dr.R.KANNAN</a:t>
            </a:r>
            <a:r>
              <a:rPr lang="en-US" dirty="0" smtClean="0">
                <a:solidFill>
                  <a:srgbClr val="FAFD00"/>
                </a:solidFill>
              </a:rPr>
              <a:t/>
            </a:r>
            <a:br>
              <a:rPr lang="en-US" dirty="0" smtClean="0">
                <a:solidFill>
                  <a:srgbClr val="FAFD00"/>
                </a:solidFill>
              </a:rPr>
            </a:br>
            <a:r>
              <a:rPr lang="en-US" sz="2400" dirty="0" smtClean="0">
                <a:solidFill>
                  <a:srgbClr val="FAFD00"/>
                </a:solidFill>
              </a:rPr>
              <a:t>HOD OF ZOOLOGY</a:t>
            </a:r>
            <a:br>
              <a:rPr lang="en-US" sz="2400" dirty="0" smtClean="0">
                <a:solidFill>
                  <a:srgbClr val="FAFD00"/>
                </a:solidFill>
              </a:rPr>
            </a:br>
            <a:r>
              <a:rPr lang="en-US" sz="2400" dirty="0" smtClean="0">
                <a:solidFill>
                  <a:srgbClr val="FAFD00"/>
                </a:solidFill>
              </a:rPr>
              <a:t>PERIYAR ARTS COLLEGE</a:t>
            </a:r>
            <a:br>
              <a:rPr lang="en-US" sz="2400" dirty="0" smtClean="0">
                <a:solidFill>
                  <a:srgbClr val="FAFD00"/>
                </a:solidFill>
              </a:rPr>
            </a:br>
            <a:r>
              <a:rPr lang="en-US" sz="2400" dirty="0" smtClean="0">
                <a:solidFill>
                  <a:srgbClr val="FAFD00"/>
                </a:solidFill>
              </a:rPr>
              <a:t>CUDDALORE</a:t>
            </a:r>
            <a:endParaRPr lang="en-US" dirty="0">
              <a:solidFill>
                <a:srgbClr val="FAFD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ChangeArrowheads="1"/>
          </p:cNvSpPr>
          <p:nvPr/>
        </p:nvSpPr>
        <p:spPr bwMode="auto">
          <a:xfrm>
            <a:off x="1524000" y="3124200"/>
            <a:ext cx="5884863" cy="3605213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31" name="Rectangle 3"/>
          <p:cNvSpPr>
            <a:spLocks noChangeArrowheads="1"/>
          </p:cNvSpPr>
          <p:nvPr/>
        </p:nvSpPr>
        <p:spPr bwMode="auto">
          <a:xfrm>
            <a:off x="595313" y="34925"/>
            <a:ext cx="8407400" cy="3074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 sz="2800">
                <a:solidFill>
                  <a:srgbClr val="FAFD00"/>
                </a:solidFill>
                <a:latin typeface="Times" charset="0"/>
              </a:rPr>
              <a:t>Absorption mechanism of monosaccharides</a:t>
            </a:r>
            <a:endParaRPr lang="en-US" sz="2000">
              <a:solidFill>
                <a:srgbClr val="FAFD00"/>
              </a:solidFill>
              <a:latin typeface="Times" charset="0"/>
            </a:endParaRPr>
          </a:p>
          <a:p>
            <a:endParaRPr lang="en-US" sz="2000">
              <a:solidFill>
                <a:srgbClr val="FAFD00"/>
              </a:solidFill>
              <a:latin typeface="Times" charset="0"/>
            </a:endParaRPr>
          </a:p>
          <a:p>
            <a:r>
              <a:rPr lang="en-US" sz="2000">
                <a:solidFill>
                  <a:srgbClr val="FAFD00"/>
                </a:solidFill>
                <a:latin typeface="Times" charset="0"/>
              </a:rPr>
              <a:t>Digestion by brush border enzymes occurs in close vicinity </a:t>
            </a:r>
          </a:p>
          <a:p>
            <a:r>
              <a:rPr lang="en-US" sz="2000">
                <a:solidFill>
                  <a:srgbClr val="FAFD00"/>
                </a:solidFill>
                <a:latin typeface="Times" charset="0"/>
              </a:rPr>
              <a:t>to monosaccharide transporters.</a:t>
            </a:r>
          </a:p>
          <a:p>
            <a:endParaRPr lang="en-US" sz="2000">
              <a:solidFill>
                <a:srgbClr val="FAFD00"/>
              </a:solidFill>
              <a:latin typeface="Times" charset="0"/>
            </a:endParaRPr>
          </a:p>
          <a:p>
            <a:r>
              <a:rPr lang="en-US" sz="20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Glucose</a:t>
            </a:r>
            <a:r>
              <a:rPr lang="en-US" sz="2400">
                <a:solidFill>
                  <a:srgbClr val="FFFFFF"/>
                </a:solidFill>
                <a:latin typeface="Times" charset="0"/>
              </a:rPr>
              <a:t> and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galactose: SGLT1</a:t>
            </a:r>
            <a:r>
              <a:rPr lang="en-US" sz="2400">
                <a:solidFill>
                  <a:srgbClr val="FFFFFF"/>
                </a:solidFill>
                <a:latin typeface="Times" charset="0"/>
              </a:rPr>
              <a:t> </a:t>
            </a:r>
            <a:endParaRPr lang="en-US" sz="2000">
              <a:solidFill>
                <a:srgbClr val="FAFD00"/>
              </a:solidFill>
              <a:latin typeface="Times" charset="0"/>
            </a:endParaRPr>
          </a:p>
          <a:p>
            <a:r>
              <a:rPr lang="en-US" sz="2000">
                <a:solidFill>
                  <a:srgbClr val="FAFD00"/>
                </a:solidFill>
                <a:latin typeface="Times" charset="0"/>
              </a:rPr>
              <a:t>	absorption via a secondary active (uphill), Na-dependent  transport</a:t>
            </a:r>
          </a:p>
          <a:p>
            <a:r>
              <a:rPr lang="en-US" sz="20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Fructose: GLUT5</a:t>
            </a:r>
            <a:endParaRPr lang="en-US" sz="2000">
              <a:solidFill>
                <a:srgbClr val="FFFFFF"/>
              </a:solidFill>
              <a:latin typeface="Times" charset="0"/>
            </a:endParaRPr>
          </a:p>
          <a:p>
            <a:r>
              <a:rPr lang="en-US" sz="2000">
                <a:solidFill>
                  <a:srgbClr val="FAFD00"/>
                </a:solidFill>
                <a:latin typeface="Times" charset="0"/>
              </a:rPr>
              <a:t>	absorption by facilitated (carrier mediated), Na-independent mechanism</a:t>
            </a:r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7848600" y="6461125"/>
            <a:ext cx="8143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AFD00"/>
                </a:solidFill>
                <a:latin typeface="Times" charset="0"/>
              </a:rPr>
              <a:t>90</a:t>
            </a:r>
            <a:endParaRPr lang="en-US" sz="2000">
              <a:solidFill>
                <a:srgbClr val="FAFD00"/>
              </a:solidFill>
              <a:latin typeface="Times" charset="0"/>
            </a:endParaRPr>
          </a:p>
        </p:txBody>
      </p:sp>
      <p:pic>
        <p:nvPicPr>
          <p:cNvPr id="252933" name="Picture 5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76400" y="3200400"/>
            <a:ext cx="5380038" cy="3409950"/>
          </a:xfrm>
          <a:ln/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6750" y="1733550"/>
            <a:ext cx="77724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FAFD00"/>
                </a:solidFill>
                <a:latin typeface="Times" charset="0"/>
              </a:rPr>
              <a:t>Digestion and absorption of lipids</a:t>
            </a:r>
            <a:r>
              <a:rPr lang="en-US" sz="3600">
                <a:solidFill>
                  <a:srgbClr val="FAFD00"/>
                </a:solidFill>
                <a:latin typeface="Times" charset="0"/>
              </a:rPr>
              <a:t/>
            </a:r>
            <a:br>
              <a:rPr lang="en-US" sz="3600">
                <a:solidFill>
                  <a:srgbClr val="FAFD00"/>
                </a:solidFill>
                <a:latin typeface="Times" charset="0"/>
              </a:rPr>
            </a:br>
            <a:endParaRPr lang="en-US" sz="3600">
              <a:solidFill>
                <a:srgbClr val="FAFD00"/>
              </a:solidFill>
              <a:latin typeface="Times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ChangeArrowheads="1"/>
          </p:cNvSpPr>
          <p:nvPr/>
        </p:nvSpPr>
        <p:spPr bwMode="auto">
          <a:xfrm>
            <a:off x="782638" y="820738"/>
            <a:ext cx="7197725" cy="4168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AFD00"/>
                </a:solidFill>
                <a:latin typeface="Times" charset="0"/>
              </a:rPr>
              <a:t>Lipids in the GI tract: </a:t>
            </a:r>
            <a:endParaRPr lang="en-US" sz="20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endParaRPr lang="en-US" sz="20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FAFD00"/>
                </a:solidFill>
                <a:latin typeface="Times" charset="0"/>
              </a:rPr>
              <a:t>	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exogenous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 (diet: triglycerides (90%), phospholipids, 	sterols (e.g. cholesterol),  sterol esters) 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 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endogenous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 (bile, desquamated intestinal epithelial 	cells)</a:t>
            </a:r>
          </a:p>
          <a:p>
            <a:pPr algn="ctr"/>
            <a:endParaRPr lang="en-US" sz="2400">
              <a:solidFill>
                <a:srgbClr val="FAFD00"/>
              </a:solidFill>
              <a:latin typeface="Times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ChangeArrowheads="1"/>
          </p:cNvSpPr>
          <p:nvPr/>
        </p:nvSpPr>
        <p:spPr bwMode="auto">
          <a:xfrm>
            <a:off x="515938" y="496888"/>
            <a:ext cx="8512175" cy="5992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AFD00"/>
                </a:solidFill>
                <a:latin typeface="Times" charset="0"/>
              </a:rPr>
              <a:t>Digestion of lipids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Most of the lipids are digested in the small intestine, but also in stomach.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AFD00"/>
                </a:solidFill>
                <a:latin typeface="Times" charset="0"/>
              </a:rPr>
              <a:t>Enzymes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 for lipid digestion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lingual lipase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(from salivary secretion; break down of mainly 		medium-chain   triglycerides as abundant in milk; optimal 		pH = 4 --&gt; lipid digestion in the stomach)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gastric lipase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(secreted by chief cells)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pancreatic lipase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= glycerol ester hydrolase (triglycerides)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pancreatic phospholipase A2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(phospholipids) 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pancreatic cholesterol esterase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(cholesterol ester).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026" name="Picture 2"/>
          <p:cNvPicPr>
            <a:picLocks noGrp="1" noChangeArrowheads="1"/>
          </p:cNvPicPr>
          <p:nvPr>
            <p:ph type="chart" idx="1"/>
          </p:nvPr>
        </p:nvPicPr>
        <p:blipFill>
          <a:blip r:embed="rId2"/>
          <a:srcRect l="4678" t="941" r="3795" b="8463"/>
          <a:stretch>
            <a:fillRect/>
          </a:stretch>
        </p:blipFill>
        <p:spPr>
          <a:xfrm>
            <a:off x="838200" y="342900"/>
            <a:ext cx="7391400" cy="6254750"/>
          </a:xfrm>
          <a:solidFill>
            <a:srgbClr val="CECECE"/>
          </a:solidFill>
          <a:ln/>
        </p:spPr>
      </p:pic>
      <p:sp>
        <p:nvSpPr>
          <p:cNvPr id="257027" name="Text Box 3"/>
          <p:cNvSpPr txBox="1">
            <a:spLocks noChangeArrowheads="1"/>
          </p:cNvSpPr>
          <p:nvPr/>
        </p:nvSpPr>
        <p:spPr bwMode="auto">
          <a:xfrm>
            <a:off x="8240713" y="6176963"/>
            <a:ext cx="7508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AFD00"/>
                </a:solidFill>
                <a:latin typeface="Times" charset="0"/>
              </a:rPr>
              <a:t>91</a:t>
            </a:r>
            <a:endParaRPr lang="en-US" sz="2000">
              <a:solidFill>
                <a:srgbClr val="FAFD00"/>
              </a:solidFill>
              <a:latin typeface="Times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477838" y="801688"/>
            <a:ext cx="7921625" cy="3681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AFD00"/>
                </a:solidFill>
                <a:latin typeface="Times" charset="0"/>
              </a:rPr>
              <a:t>Mechanism of lipid absorption</a:t>
            </a:r>
          </a:p>
          <a:p>
            <a:pPr>
              <a:spcBef>
                <a:spcPct val="50000"/>
              </a:spcBef>
            </a:pPr>
            <a:endParaRPr lang="en-US" sz="32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The intestinal villi are coated by an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unstirred water layer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which reduces the absorption of the poorly water soluble lipids.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9074" name="Picture 2"/>
          <p:cNvPicPr>
            <a:picLocks noGrp="1" noChangeArrowheads="1"/>
          </p:cNvPicPr>
          <p:nvPr>
            <p:ph type="chart" idx="1"/>
          </p:nvPr>
        </p:nvPicPr>
        <p:blipFill>
          <a:blip r:embed="rId2"/>
          <a:srcRect l="6610" t="2785" r="5626" b="21959"/>
          <a:stretch>
            <a:fillRect/>
          </a:stretch>
        </p:blipFill>
        <p:spPr>
          <a:xfrm>
            <a:off x="2457450" y="2800350"/>
            <a:ext cx="3814763" cy="3987800"/>
          </a:xfrm>
          <a:solidFill>
            <a:srgbClr val="CECECE"/>
          </a:solidFill>
          <a:ln/>
        </p:spPr>
      </p:pic>
      <p:sp>
        <p:nvSpPr>
          <p:cNvPr id="259075" name="Rectangle 3"/>
          <p:cNvSpPr>
            <a:spLocks noChangeArrowheads="1"/>
          </p:cNvSpPr>
          <p:nvPr/>
        </p:nvSpPr>
        <p:spPr bwMode="auto">
          <a:xfrm>
            <a:off x="363538" y="325438"/>
            <a:ext cx="8264525" cy="2279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Emulsification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: In the small intestine lipids are emulsified by bile acids (i.e. formation of small droplets of lipids coated with bile acids).  </a:t>
            </a:r>
            <a:r>
              <a:rPr lang="en-US" sz="2400">
                <a:solidFill>
                  <a:srgbClr val="FFFFFF"/>
                </a:solidFill>
                <a:latin typeface="Times" charset="0"/>
              </a:rPr>
              <a:t>Bile salts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 (bile salts = conjugation of bile acids with taurine or glycine) are polar and water soluble, and function as detergents. Emulsion droplets allow access of the water-soluble lipolytic enzymes by increasing surface area.</a:t>
            </a:r>
          </a:p>
        </p:txBody>
      </p:sp>
      <p:sp>
        <p:nvSpPr>
          <p:cNvPr id="259076" name="Text Box 4"/>
          <p:cNvSpPr txBox="1">
            <a:spLocks noChangeArrowheads="1"/>
          </p:cNvSpPr>
          <p:nvPr/>
        </p:nvSpPr>
        <p:spPr bwMode="auto">
          <a:xfrm>
            <a:off x="6286500" y="6278563"/>
            <a:ext cx="9525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AFD00"/>
                </a:solidFill>
                <a:latin typeface="Times" charset="0"/>
              </a:rPr>
              <a:t>92</a:t>
            </a:r>
            <a:endParaRPr lang="en-US" sz="2000">
              <a:solidFill>
                <a:srgbClr val="FAFD00"/>
              </a:solidFill>
              <a:latin typeface="Times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ChangeArrowheads="1"/>
          </p:cNvSpPr>
          <p:nvPr/>
        </p:nvSpPr>
        <p:spPr bwMode="auto">
          <a:xfrm>
            <a:off x="563563" y="457200"/>
            <a:ext cx="8016875" cy="53832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Micelle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 formation and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lipid absorption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: 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- At a certain concentration (critical micellar concentration) bile salts aggregate into micelles that incorporate lipid digestion products. Lipids become water soluble by micellar solubilization.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- Lipids diffuse across the unstirred water layer as micelles and are mostly absorbed passively (diffusion) by enterocytes (mainly in the jejunum).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- Absorption is enhanced by Na</a:t>
            </a:r>
            <a:r>
              <a:rPr lang="en-US" sz="2400" baseline="30000">
                <a:solidFill>
                  <a:srgbClr val="FAFD00"/>
                </a:solidFill>
                <a:latin typeface="Times" charset="0"/>
              </a:rPr>
              <a:t>+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-dependent long-chain fatty acid transport protein (MVM-FABP=microvillous membrane fatty acid-binding protein) and cholesterol transport protein in the brush border membrane (secondary active and facilitated transport).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ChangeArrowheads="1"/>
          </p:cNvSpPr>
          <p:nvPr/>
        </p:nvSpPr>
        <p:spPr bwMode="auto">
          <a:xfrm>
            <a:off x="533400" y="609600"/>
            <a:ext cx="8108950" cy="556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In the enterocytes lipids are bound by cytosolic lipid transport proteins and transported to the smooth endoplasmic reticulum. There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triglycerides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are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reassembled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from fatty acids and monoglycerides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Triglycerides together with lecithin, cholesterol and cholesterol ester, are packaged into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lipoproteins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 to form water-soluble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chylomicrons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  (lipid aggregates).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Transport of lipids to the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lymphatic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vessels by exocytosis. Additionally, mainly medium-chain and short-chain fatty acids directly reach the 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blood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 stream and are transported bound to serum albumin.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146" name="Picture 2"/>
          <p:cNvPicPr>
            <a:picLocks noGrp="1" noChangeArrowheads="1"/>
          </p:cNvPicPr>
          <p:nvPr>
            <p:ph type="chart" idx="1"/>
          </p:nvPr>
        </p:nvPicPr>
        <p:blipFill>
          <a:blip r:embed="rId2"/>
          <a:srcRect r="2936" b="15459"/>
          <a:stretch>
            <a:fillRect/>
          </a:stretch>
        </p:blipFill>
        <p:spPr>
          <a:xfrm>
            <a:off x="914400" y="152400"/>
            <a:ext cx="7505700" cy="6537325"/>
          </a:xfrm>
          <a:solidFill>
            <a:srgbClr val="CECECE"/>
          </a:solidFill>
          <a:ln/>
        </p:spPr>
      </p:pic>
      <p:sp>
        <p:nvSpPr>
          <p:cNvPr id="262147" name="Rectangle 3"/>
          <p:cNvSpPr>
            <a:spLocks noChangeArrowheads="1"/>
          </p:cNvSpPr>
          <p:nvPr/>
        </p:nvSpPr>
        <p:spPr bwMode="auto">
          <a:xfrm>
            <a:off x="6043613" y="295275"/>
            <a:ext cx="2190750" cy="155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" charset="0"/>
              </a:rPr>
              <a:t>Lipid</a:t>
            </a:r>
          </a:p>
          <a:p>
            <a:r>
              <a:rPr lang="en-US" sz="3200">
                <a:solidFill>
                  <a:schemeClr val="bg1"/>
                </a:solidFill>
                <a:latin typeface="Times" charset="0"/>
              </a:rPr>
              <a:t>digestion &amp; </a:t>
            </a:r>
          </a:p>
          <a:p>
            <a:r>
              <a:rPr lang="en-US" sz="3200">
                <a:solidFill>
                  <a:schemeClr val="bg1"/>
                </a:solidFill>
                <a:latin typeface="Times" charset="0"/>
              </a:rPr>
              <a:t>absorption</a:t>
            </a:r>
            <a:endParaRPr lang="en-US" sz="3200">
              <a:solidFill>
                <a:schemeClr val="hlink"/>
              </a:solidFill>
              <a:latin typeface="Times" charset="0"/>
            </a:endParaRPr>
          </a:p>
        </p:txBody>
      </p:sp>
      <p:sp>
        <p:nvSpPr>
          <p:cNvPr id="262148" name="Text Box 4"/>
          <p:cNvSpPr txBox="1">
            <a:spLocks noChangeArrowheads="1"/>
          </p:cNvSpPr>
          <p:nvPr/>
        </p:nvSpPr>
        <p:spPr bwMode="auto">
          <a:xfrm>
            <a:off x="8458200" y="6261100"/>
            <a:ext cx="685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AFD00"/>
                </a:solidFill>
                <a:latin typeface="Times" charset="0"/>
              </a:rPr>
              <a:t>94</a:t>
            </a:r>
            <a:endParaRPr lang="en-US" sz="2000">
              <a:solidFill>
                <a:srgbClr val="FAFD00"/>
              </a:solidFill>
              <a:latin typeface="Times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Freeform 2"/>
          <p:cNvSpPr>
            <a:spLocks/>
          </p:cNvSpPr>
          <p:nvPr/>
        </p:nvSpPr>
        <p:spPr bwMode="auto">
          <a:xfrm>
            <a:off x="1797050" y="976313"/>
            <a:ext cx="2063750" cy="2063750"/>
          </a:xfrm>
          <a:custGeom>
            <a:avLst/>
            <a:gdLst/>
            <a:ahLst/>
            <a:cxnLst>
              <a:cxn ang="0">
                <a:pos x="1300" y="655"/>
              </a:cxn>
              <a:cxn ang="0">
                <a:pos x="1290" y="780"/>
              </a:cxn>
              <a:cxn ang="0">
                <a:pos x="1252" y="905"/>
              </a:cxn>
              <a:cxn ang="0">
                <a:pos x="1194" y="1011"/>
              </a:cxn>
              <a:cxn ang="0">
                <a:pos x="1107" y="1107"/>
              </a:cxn>
              <a:cxn ang="0">
                <a:pos x="1011" y="1194"/>
              </a:cxn>
              <a:cxn ang="0">
                <a:pos x="905" y="1251"/>
              </a:cxn>
              <a:cxn ang="0">
                <a:pos x="780" y="1290"/>
              </a:cxn>
              <a:cxn ang="0">
                <a:pos x="655" y="1300"/>
              </a:cxn>
              <a:cxn ang="0">
                <a:pos x="655" y="1300"/>
              </a:cxn>
              <a:cxn ang="0">
                <a:pos x="520" y="1290"/>
              </a:cxn>
              <a:cxn ang="0">
                <a:pos x="395" y="1251"/>
              </a:cxn>
              <a:cxn ang="0">
                <a:pos x="289" y="1194"/>
              </a:cxn>
              <a:cxn ang="0">
                <a:pos x="193" y="1107"/>
              </a:cxn>
              <a:cxn ang="0">
                <a:pos x="116" y="1011"/>
              </a:cxn>
              <a:cxn ang="0">
                <a:pos x="48" y="905"/>
              </a:cxn>
              <a:cxn ang="0">
                <a:pos x="10" y="780"/>
              </a:cxn>
              <a:cxn ang="0">
                <a:pos x="0" y="655"/>
              </a:cxn>
              <a:cxn ang="0">
                <a:pos x="0" y="655"/>
              </a:cxn>
              <a:cxn ang="0">
                <a:pos x="10" y="520"/>
              </a:cxn>
              <a:cxn ang="0">
                <a:pos x="48" y="395"/>
              </a:cxn>
              <a:cxn ang="0">
                <a:pos x="116" y="289"/>
              </a:cxn>
              <a:cxn ang="0">
                <a:pos x="193" y="193"/>
              </a:cxn>
              <a:cxn ang="0">
                <a:pos x="289" y="116"/>
              </a:cxn>
              <a:cxn ang="0">
                <a:pos x="395" y="48"/>
              </a:cxn>
              <a:cxn ang="0">
                <a:pos x="520" y="10"/>
              </a:cxn>
              <a:cxn ang="0">
                <a:pos x="655" y="0"/>
              </a:cxn>
              <a:cxn ang="0">
                <a:pos x="655" y="0"/>
              </a:cxn>
              <a:cxn ang="0">
                <a:pos x="780" y="10"/>
              </a:cxn>
              <a:cxn ang="0">
                <a:pos x="905" y="48"/>
              </a:cxn>
              <a:cxn ang="0">
                <a:pos x="1011" y="116"/>
              </a:cxn>
              <a:cxn ang="0">
                <a:pos x="1107" y="193"/>
              </a:cxn>
              <a:cxn ang="0">
                <a:pos x="1194" y="289"/>
              </a:cxn>
              <a:cxn ang="0">
                <a:pos x="1252" y="395"/>
              </a:cxn>
              <a:cxn ang="0">
                <a:pos x="1290" y="520"/>
              </a:cxn>
              <a:cxn ang="0">
                <a:pos x="1300" y="655"/>
              </a:cxn>
            </a:cxnLst>
            <a:rect l="0" t="0" r="r" b="b"/>
            <a:pathLst>
              <a:path w="1300" h="1300">
                <a:moveTo>
                  <a:pt x="1300" y="655"/>
                </a:moveTo>
                <a:lnTo>
                  <a:pt x="1290" y="780"/>
                </a:lnTo>
                <a:lnTo>
                  <a:pt x="1252" y="905"/>
                </a:lnTo>
                <a:lnTo>
                  <a:pt x="1194" y="1011"/>
                </a:lnTo>
                <a:lnTo>
                  <a:pt x="1107" y="1107"/>
                </a:lnTo>
                <a:lnTo>
                  <a:pt x="1011" y="1194"/>
                </a:lnTo>
                <a:lnTo>
                  <a:pt x="905" y="1251"/>
                </a:lnTo>
                <a:lnTo>
                  <a:pt x="780" y="1290"/>
                </a:lnTo>
                <a:lnTo>
                  <a:pt x="655" y="1300"/>
                </a:lnTo>
                <a:lnTo>
                  <a:pt x="655" y="1300"/>
                </a:lnTo>
                <a:lnTo>
                  <a:pt x="520" y="1290"/>
                </a:lnTo>
                <a:lnTo>
                  <a:pt x="395" y="1251"/>
                </a:lnTo>
                <a:lnTo>
                  <a:pt x="289" y="1194"/>
                </a:lnTo>
                <a:lnTo>
                  <a:pt x="193" y="1107"/>
                </a:lnTo>
                <a:lnTo>
                  <a:pt x="116" y="1011"/>
                </a:lnTo>
                <a:lnTo>
                  <a:pt x="48" y="905"/>
                </a:lnTo>
                <a:lnTo>
                  <a:pt x="10" y="780"/>
                </a:lnTo>
                <a:lnTo>
                  <a:pt x="0" y="655"/>
                </a:lnTo>
                <a:lnTo>
                  <a:pt x="0" y="655"/>
                </a:lnTo>
                <a:lnTo>
                  <a:pt x="10" y="520"/>
                </a:lnTo>
                <a:lnTo>
                  <a:pt x="48" y="395"/>
                </a:lnTo>
                <a:lnTo>
                  <a:pt x="116" y="289"/>
                </a:lnTo>
                <a:lnTo>
                  <a:pt x="193" y="193"/>
                </a:lnTo>
                <a:lnTo>
                  <a:pt x="289" y="116"/>
                </a:lnTo>
                <a:lnTo>
                  <a:pt x="395" y="48"/>
                </a:lnTo>
                <a:lnTo>
                  <a:pt x="520" y="10"/>
                </a:lnTo>
                <a:lnTo>
                  <a:pt x="655" y="0"/>
                </a:lnTo>
                <a:lnTo>
                  <a:pt x="655" y="0"/>
                </a:lnTo>
                <a:lnTo>
                  <a:pt x="780" y="10"/>
                </a:lnTo>
                <a:lnTo>
                  <a:pt x="905" y="48"/>
                </a:lnTo>
                <a:lnTo>
                  <a:pt x="1011" y="116"/>
                </a:lnTo>
                <a:lnTo>
                  <a:pt x="1107" y="193"/>
                </a:lnTo>
                <a:lnTo>
                  <a:pt x="1194" y="289"/>
                </a:lnTo>
                <a:lnTo>
                  <a:pt x="1252" y="395"/>
                </a:lnTo>
                <a:lnTo>
                  <a:pt x="1290" y="520"/>
                </a:lnTo>
                <a:lnTo>
                  <a:pt x="1300" y="655"/>
                </a:lnTo>
                <a:close/>
              </a:path>
            </a:pathLst>
          </a:custGeom>
          <a:solidFill>
            <a:srgbClr val="C1C2C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771" name="Freeform 3"/>
          <p:cNvSpPr>
            <a:spLocks/>
          </p:cNvSpPr>
          <p:nvPr/>
        </p:nvSpPr>
        <p:spPr bwMode="auto">
          <a:xfrm>
            <a:off x="1797050" y="976313"/>
            <a:ext cx="2063750" cy="2063750"/>
          </a:xfrm>
          <a:custGeom>
            <a:avLst/>
            <a:gdLst/>
            <a:ahLst/>
            <a:cxnLst>
              <a:cxn ang="0">
                <a:pos x="1290" y="780"/>
              </a:cxn>
              <a:cxn ang="0">
                <a:pos x="1252" y="905"/>
              </a:cxn>
              <a:cxn ang="0">
                <a:pos x="1194" y="1011"/>
              </a:cxn>
              <a:cxn ang="0">
                <a:pos x="1107" y="1107"/>
              </a:cxn>
              <a:cxn ang="0">
                <a:pos x="1011" y="1194"/>
              </a:cxn>
              <a:cxn ang="0">
                <a:pos x="905" y="1251"/>
              </a:cxn>
              <a:cxn ang="0">
                <a:pos x="780" y="1290"/>
              </a:cxn>
              <a:cxn ang="0">
                <a:pos x="655" y="1300"/>
              </a:cxn>
              <a:cxn ang="0">
                <a:pos x="655" y="1300"/>
              </a:cxn>
              <a:cxn ang="0">
                <a:pos x="520" y="1290"/>
              </a:cxn>
              <a:cxn ang="0">
                <a:pos x="395" y="1251"/>
              </a:cxn>
              <a:cxn ang="0">
                <a:pos x="289" y="1194"/>
              </a:cxn>
              <a:cxn ang="0">
                <a:pos x="193" y="1107"/>
              </a:cxn>
              <a:cxn ang="0">
                <a:pos x="116" y="1011"/>
              </a:cxn>
              <a:cxn ang="0">
                <a:pos x="48" y="905"/>
              </a:cxn>
              <a:cxn ang="0">
                <a:pos x="10" y="780"/>
              </a:cxn>
              <a:cxn ang="0">
                <a:pos x="0" y="655"/>
              </a:cxn>
              <a:cxn ang="0">
                <a:pos x="0" y="655"/>
              </a:cxn>
              <a:cxn ang="0">
                <a:pos x="10" y="520"/>
              </a:cxn>
              <a:cxn ang="0">
                <a:pos x="48" y="395"/>
              </a:cxn>
              <a:cxn ang="0">
                <a:pos x="116" y="289"/>
              </a:cxn>
              <a:cxn ang="0">
                <a:pos x="193" y="193"/>
              </a:cxn>
              <a:cxn ang="0">
                <a:pos x="289" y="116"/>
              </a:cxn>
              <a:cxn ang="0">
                <a:pos x="395" y="48"/>
              </a:cxn>
              <a:cxn ang="0">
                <a:pos x="520" y="10"/>
              </a:cxn>
              <a:cxn ang="0">
                <a:pos x="655" y="0"/>
              </a:cxn>
              <a:cxn ang="0">
                <a:pos x="655" y="0"/>
              </a:cxn>
              <a:cxn ang="0">
                <a:pos x="780" y="10"/>
              </a:cxn>
              <a:cxn ang="0">
                <a:pos x="905" y="48"/>
              </a:cxn>
              <a:cxn ang="0">
                <a:pos x="1011" y="116"/>
              </a:cxn>
              <a:cxn ang="0">
                <a:pos x="1107" y="193"/>
              </a:cxn>
              <a:cxn ang="0">
                <a:pos x="1194" y="289"/>
              </a:cxn>
              <a:cxn ang="0">
                <a:pos x="1252" y="395"/>
              </a:cxn>
              <a:cxn ang="0">
                <a:pos x="1290" y="520"/>
              </a:cxn>
              <a:cxn ang="0">
                <a:pos x="1300" y="655"/>
              </a:cxn>
            </a:cxnLst>
            <a:rect l="0" t="0" r="r" b="b"/>
            <a:pathLst>
              <a:path w="1300" h="1300">
                <a:moveTo>
                  <a:pt x="1300" y="655"/>
                </a:moveTo>
                <a:lnTo>
                  <a:pt x="1290" y="780"/>
                </a:lnTo>
                <a:lnTo>
                  <a:pt x="1290" y="780"/>
                </a:lnTo>
                <a:lnTo>
                  <a:pt x="1252" y="905"/>
                </a:lnTo>
                <a:lnTo>
                  <a:pt x="1252" y="905"/>
                </a:lnTo>
                <a:lnTo>
                  <a:pt x="1194" y="1011"/>
                </a:lnTo>
                <a:lnTo>
                  <a:pt x="1194" y="1011"/>
                </a:lnTo>
                <a:lnTo>
                  <a:pt x="1107" y="1107"/>
                </a:lnTo>
                <a:lnTo>
                  <a:pt x="1107" y="1107"/>
                </a:lnTo>
                <a:lnTo>
                  <a:pt x="1011" y="1194"/>
                </a:lnTo>
                <a:lnTo>
                  <a:pt x="1011" y="1194"/>
                </a:lnTo>
                <a:lnTo>
                  <a:pt x="905" y="1251"/>
                </a:lnTo>
                <a:lnTo>
                  <a:pt x="905" y="1251"/>
                </a:lnTo>
                <a:lnTo>
                  <a:pt x="780" y="1290"/>
                </a:lnTo>
                <a:lnTo>
                  <a:pt x="780" y="1290"/>
                </a:lnTo>
                <a:lnTo>
                  <a:pt x="655" y="1300"/>
                </a:lnTo>
                <a:lnTo>
                  <a:pt x="655" y="1300"/>
                </a:lnTo>
                <a:lnTo>
                  <a:pt x="655" y="1300"/>
                </a:lnTo>
                <a:lnTo>
                  <a:pt x="655" y="1300"/>
                </a:lnTo>
                <a:lnTo>
                  <a:pt x="520" y="1290"/>
                </a:lnTo>
                <a:lnTo>
                  <a:pt x="520" y="1290"/>
                </a:lnTo>
                <a:lnTo>
                  <a:pt x="395" y="1251"/>
                </a:lnTo>
                <a:lnTo>
                  <a:pt x="395" y="1251"/>
                </a:lnTo>
                <a:lnTo>
                  <a:pt x="289" y="1194"/>
                </a:lnTo>
                <a:lnTo>
                  <a:pt x="289" y="1194"/>
                </a:lnTo>
                <a:lnTo>
                  <a:pt x="193" y="1107"/>
                </a:lnTo>
                <a:lnTo>
                  <a:pt x="193" y="1107"/>
                </a:lnTo>
                <a:lnTo>
                  <a:pt x="116" y="1011"/>
                </a:lnTo>
                <a:lnTo>
                  <a:pt x="116" y="1011"/>
                </a:lnTo>
                <a:lnTo>
                  <a:pt x="48" y="905"/>
                </a:lnTo>
                <a:lnTo>
                  <a:pt x="48" y="905"/>
                </a:lnTo>
                <a:lnTo>
                  <a:pt x="10" y="780"/>
                </a:lnTo>
                <a:lnTo>
                  <a:pt x="10" y="780"/>
                </a:lnTo>
                <a:lnTo>
                  <a:pt x="0" y="655"/>
                </a:lnTo>
                <a:lnTo>
                  <a:pt x="0" y="655"/>
                </a:lnTo>
                <a:lnTo>
                  <a:pt x="0" y="655"/>
                </a:lnTo>
                <a:lnTo>
                  <a:pt x="0" y="655"/>
                </a:lnTo>
                <a:lnTo>
                  <a:pt x="10" y="520"/>
                </a:lnTo>
                <a:lnTo>
                  <a:pt x="10" y="520"/>
                </a:lnTo>
                <a:lnTo>
                  <a:pt x="48" y="395"/>
                </a:lnTo>
                <a:lnTo>
                  <a:pt x="48" y="395"/>
                </a:lnTo>
                <a:lnTo>
                  <a:pt x="116" y="289"/>
                </a:lnTo>
                <a:lnTo>
                  <a:pt x="116" y="289"/>
                </a:lnTo>
                <a:lnTo>
                  <a:pt x="193" y="193"/>
                </a:lnTo>
                <a:lnTo>
                  <a:pt x="193" y="193"/>
                </a:lnTo>
                <a:lnTo>
                  <a:pt x="289" y="116"/>
                </a:lnTo>
                <a:lnTo>
                  <a:pt x="289" y="116"/>
                </a:lnTo>
                <a:lnTo>
                  <a:pt x="395" y="48"/>
                </a:lnTo>
                <a:lnTo>
                  <a:pt x="395" y="48"/>
                </a:lnTo>
                <a:lnTo>
                  <a:pt x="520" y="10"/>
                </a:lnTo>
                <a:lnTo>
                  <a:pt x="520" y="10"/>
                </a:lnTo>
                <a:lnTo>
                  <a:pt x="655" y="0"/>
                </a:lnTo>
                <a:lnTo>
                  <a:pt x="655" y="0"/>
                </a:lnTo>
                <a:lnTo>
                  <a:pt x="655" y="0"/>
                </a:lnTo>
                <a:lnTo>
                  <a:pt x="655" y="0"/>
                </a:lnTo>
                <a:lnTo>
                  <a:pt x="780" y="10"/>
                </a:lnTo>
                <a:lnTo>
                  <a:pt x="780" y="10"/>
                </a:lnTo>
                <a:lnTo>
                  <a:pt x="905" y="48"/>
                </a:lnTo>
                <a:lnTo>
                  <a:pt x="905" y="48"/>
                </a:lnTo>
                <a:lnTo>
                  <a:pt x="1011" y="116"/>
                </a:lnTo>
                <a:lnTo>
                  <a:pt x="1011" y="116"/>
                </a:lnTo>
                <a:lnTo>
                  <a:pt x="1107" y="193"/>
                </a:lnTo>
                <a:lnTo>
                  <a:pt x="1107" y="193"/>
                </a:lnTo>
                <a:lnTo>
                  <a:pt x="1194" y="289"/>
                </a:lnTo>
                <a:lnTo>
                  <a:pt x="1194" y="289"/>
                </a:lnTo>
                <a:lnTo>
                  <a:pt x="1252" y="395"/>
                </a:lnTo>
                <a:lnTo>
                  <a:pt x="1252" y="395"/>
                </a:lnTo>
                <a:lnTo>
                  <a:pt x="1290" y="520"/>
                </a:lnTo>
                <a:lnTo>
                  <a:pt x="1290" y="520"/>
                </a:lnTo>
                <a:lnTo>
                  <a:pt x="1300" y="655"/>
                </a:lnTo>
                <a:lnTo>
                  <a:pt x="1300" y="655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772" name="Rectangle 4"/>
          <p:cNvSpPr>
            <a:spLocks noChangeArrowheads="1"/>
          </p:cNvSpPr>
          <p:nvPr/>
        </p:nvSpPr>
        <p:spPr bwMode="auto">
          <a:xfrm>
            <a:off x="2155825" y="1609725"/>
            <a:ext cx="121602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Autonomous</a:t>
            </a:r>
            <a:endParaRPr lang="en-US" i="1"/>
          </a:p>
        </p:txBody>
      </p:sp>
      <p:sp>
        <p:nvSpPr>
          <p:cNvPr id="288773" name="Rectangle 5"/>
          <p:cNvSpPr>
            <a:spLocks noChangeArrowheads="1"/>
          </p:cNvSpPr>
          <p:nvPr/>
        </p:nvSpPr>
        <p:spPr bwMode="auto">
          <a:xfrm>
            <a:off x="2155825" y="1824038"/>
            <a:ext cx="145415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smooth muscle</a:t>
            </a:r>
            <a:endParaRPr lang="en-US" i="1"/>
          </a:p>
        </p:txBody>
      </p:sp>
      <p:sp>
        <p:nvSpPr>
          <p:cNvPr id="288774" name="Rectangle 6"/>
          <p:cNvSpPr>
            <a:spLocks noChangeArrowheads="1"/>
          </p:cNvSpPr>
          <p:nvPr/>
        </p:nvSpPr>
        <p:spPr bwMode="auto">
          <a:xfrm>
            <a:off x="2155825" y="2036763"/>
            <a:ext cx="75882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function</a:t>
            </a:r>
            <a:endParaRPr lang="en-US" i="1"/>
          </a:p>
        </p:txBody>
      </p:sp>
      <p:sp>
        <p:nvSpPr>
          <p:cNvPr id="288775" name="Freeform 7"/>
          <p:cNvSpPr>
            <a:spLocks/>
          </p:cNvSpPr>
          <p:nvPr/>
        </p:nvSpPr>
        <p:spPr bwMode="auto">
          <a:xfrm>
            <a:off x="3570288" y="3360738"/>
            <a:ext cx="2063750" cy="2062162"/>
          </a:xfrm>
          <a:custGeom>
            <a:avLst/>
            <a:gdLst/>
            <a:ahLst/>
            <a:cxnLst>
              <a:cxn ang="0">
                <a:pos x="1300" y="645"/>
              </a:cxn>
              <a:cxn ang="0">
                <a:pos x="1290" y="780"/>
              </a:cxn>
              <a:cxn ang="0">
                <a:pos x="1251" y="895"/>
              </a:cxn>
              <a:cxn ang="0">
                <a:pos x="1194" y="1011"/>
              </a:cxn>
              <a:cxn ang="0">
                <a:pos x="1107" y="1107"/>
              </a:cxn>
              <a:cxn ang="0">
                <a:pos x="1011" y="1184"/>
              </a:cxn>
              <a:cxn ang="0">
                <a:pos x="905" y="1242"/>
              </a:cxn>
              <a:cxn ang="0">
                <a:pos x="780" y="1280"/>
              </a:cxn>
              <a:cxn ang="0">
                <a:pos x="654" y="1299"/>
              </a:cxn>
              <a:cxn ang="0">
                <a:pos x="654" y="1299"/>
              </a:cxn>
              <a:cxn ang="0">
                <a:pos x="520" y="1280"/>
              </a:cxn>
              <a:cxn ang="0">
                <a:pos x="395" y="1242"/>
              </a:cxn>
              <a:cxn ang="0">
                <a:pos x="289" y="1184"/>
              </a:cxn>
              <a:cxn ang="0">
                <a:pos x="192" y="1107"/>
              </a:cxn>
              <a:cxn ang="0">
                <a:pos x="115" y="1011"/>
              </a:cxn>
              <a:cxn ang="0">
                <a:pos x="48" y="895"/>
              </a:cxn>
              <a:cxn ang="0">
                <a:pos x="9" y="780"/>
              </a:cxn>
              <a:cxn ang="0">
                <a:pos x="0" y="645"/>
              </a:cxn>
              <a:cxn ang="0">
                <a:pos x="0" y="645"/>
              </a:cxn>
              <a:cxn ang="0">
                <a:pos x="9" y="520"/>
              </a:cxn>
              <a:cxn ang="0">
                <a:pos x="48" y="394"/>
              </a:cxn>
              <a:cxn ang="0">
                <a:pos x="115" y="279"/>
              </a:cxn>
              <a:cxn ang="0">
                <a:pos x="192" y="183"/>
              </a:cxn>
              <a:cxn ang="0">
                <a:pos x="289" y="106"/>
              </a:cxn>
              <a:cxn ang="0">
                <a:pos x="395" y="48"/>
              </a:cxn>
              <a:cxn ang="0">
                <a:pos x="520" y="9"/>
              </a:cxn>
              <a:cxn ang="0">
                <a:pos x="654" y="0"/>
              </a:cxn>
              <a:cxn ang="0">
                <a:pos x="654" y="0"/>
              </a:cxn>
              <a:cxn ang="0">
                <a:pos x="780" y="9"/>
              </a:cxn>
              <a:cxn ang="0">
                <a:pos x="905" y="48"/>
              </a:cxn>
              <a:cxn ang="0">
                <a:pos x="1011" y="106"/>
              </a:cxn>
              <a:cxn ang="0">
                <a:pos x="1107" y="183"/>
              </a:cxn>
              <a:cxn ang="0">
                <a:pos x="1194" y="279"/>
              </a:cxn>
              <a:cxn ang="0">
                <a:pos x="1251" y="394"/>
              </a:cxn>
              <a:cxn ang="0">
                <a:pos x="1290" y="520"/>
              </a:cxn>
              <a:cxn ang="0">
                <a:pos x="1300" y="645"/>
              </a:cxn>
            </a:cxnLst>
            <a:rect l="0" t="0" r="r" b="b"/>
            <a:pathLst>
              <a:path w="1300" h="1299">
                <a:moveTo>
                  <a:pt x="1300" y="645"/>
                </a:moveTo>
                <a:lnTo>
                  <a:pt x="1290" y="780"/>
                </a:lnTo>
                <a:lnTo>
                  <a:pt x="1251" y="895"/>
                </a:lnTo>
                <a:lnTo>
                  <a:pt x="1194" y="1011"/>
                </a:lnTo>
                <a:lnTo>
                  <a:pt x="1107" y="1107"/>
                </a:lnTo>
                <a:lnTo>
                  <a:pt x="1011" y="1184"/>
                </a:lnTo>
                <a:lnTo>
                  <a:pt x="905" y="1242"/>
                </a:lnTo>
                <a:lnTo>
                  <a:pt x="780" y="1280"/>
                </a:lnTo>
                <a:lnTo>
                  <a:pt x="654" y="1299"/>
                </a:lnTo>
                <a:lnTo>
                  <a:pt x="654" y="1299"/>
                </a:lnTo>
                <a:lnTo>
                  <a:pt x="520" y="1280"/>
                </a:lnTo>
                <a:lnTo>
                  <a:pt x="395" y="1242"/>
                </a:lnTo>
                <a:lnTo>
                  <a:pt x="289" y="1184"/>
                </a:lnTo>
                <a:lnTo>
                  <a:pt x="192" y="1107"/>
                </a:lnTo>
                <a:lnTo>
                  <a:pt x="115" y="1011"/>
                </a:lnTo>
                <a:lnTo>
                  <a:pt x="48" y="895"/>
                </a:lnTo>
                <a:lnTo>
                  <a:pt x="9" y="780"/>
                </a:lnTo>
                <a:lnTo>
                  <a:pt x="0" y="645"/>
                </a:lnTo>
                <a:lnTo>
                  <a:pt x="0" y="645"/>
                </a:lnTo>
                <a:lnTo>
                  <a:pt x="9" y="520"/>
                </a:lnTo>
                <a:lnTo>
                  <a:pt x="48" y="394"/>
                </a:lnTo>
                <a:lnTo>
                  <a:pt x="115" y="279"/>
                </a:lnTo>
                <a:lnTo>
                  <a:pt x="192" y="183"/>
                </a:lnTo>
                <a:lnTo>
                  <a:pt x="289" y="106"/>
                </a:lnTo>
                <a:lnTo>
                  <a:pt x="395" y="48"/>
                </a:lnTo>
                <a:lnTo>
                  <a:pt x="520" y="9"/>
                </a:lnTo>
                <a:lnTo>
                  <a:pt x="654" y="0"/>
                </a:lnTo>
                <a:lnTo>
                  <a:pt x="654" y="0"/>
                </a:lnTo>
                <a:lnTo>
                  <a:pt x="780" y="9"/>
                </a:lnTo>
                <a:lnTo>
                  <a:pt x="905" y="48"/>
                </a:lnTo>
                <a:lnTo>
                  <a:pt x="1011" y="106"/>
                </a:lnTo>
                <a:lnTo>
                  <a:pt x="1107" y="183"/>
                </a:lnTo>
                <a:lnTo>
                  <a:pt x="1194" y="279"/>
                </a:lnTo>
                <a:lnTo>
                  <a:pt x="1251" y="394"/>
                </a:lnTo>
                <a:lnTo>
                  <a:pt x="1290" y="520"/>
                </a:lnTo>
                <a:lnTo>
                  <a:pt x="1300" y="645"/>
                </a:lnTo>
                <a:close/>
              </a:path>
            </a:pathLst>
          </a:custGeom>
          <a:solidFill>
            <a:srgbClr val="C1C2C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776" name="Freeform 8"/>
          <p:cNvSpPr>
            <a:spLocks/>
          </p:cNvSpPr>
          <p:nvPr/>
        </p:nvSpPr>
        <p:spPr bwMode="auto">
          <a:xfrm>
            <a:off x="5465763" y="976313"/>
            <a:ext cx="2062162" cy="2063750"/>
          </a:xfrm>
          <a:custGeom>
            <a:avLst/>
            <a:gdLst/>
            <a:ahLst/>
            <a:cxnLst>
              <a:cxn ang="0">
                <a:pos x="1299" y="655"/>
              </a:cxn>
              <a:cxn ang="0">
                <a:pos x="1290" y="780"/>
              </a:cxn>
              <a:cxn ang="0">
                <a:pos x="1251" y="905"/>
              </a:cxn>
              <a:cxn ang="0">
                <a:pos x="1193" y="1011"/>
              </a:cxn>
              <a:cxn ang="0">
                <a:pos x="1107" y="1107"/>
              </a:cxn>
              <a:cxn ang="0">
                <a:pos x="1011" y="1194"/>
              </a:cxn>
              <a:cxn ang="0">
                <a:pos x="905" y="1251"/>
              </a:cxn>
              <a:cxn ang="0">
                <a:pos x="779" y="1290"/>
              </a:cxn>
              <a:cxn ang="0">
                <a:pos x="654" y="1300"/>
              </a:cxn>
              <a:cxn ang="0">
                <a:pos x="654" y="1300"/>
              </a:cxn>
              <a:cxn ang="0">
                <a:pos x="520" y="1290"/>
              </a:cxn>
              <a:cxn ang="0">
                <a:pos x="394" y="1251"/>
              </a:cxn>
              <a:cxn ang="0">
                <a:pos x="288" y="1194"/>
              </a:cxn>
              <a:cxn ang="0">
                <a:pos x="192" y="1107"/>
              </a:cxn>
              <a:cxn ang="0">
                <a:pos x="115" y="1011"/>
              </a:cxn>
              <a:cxn ang="0">
                <a:pos x="48" y="905"/>
              </a:cxn>
              <a:cxn ang="0">
                <a:pos x="9" y="780"/>
              </a:cxn>
              <a:cxn ang="0">
                <a:pos x="0" y="655"/>
              </a:cxn>
              <a:cxn ang="0">
                <a:pos x="0" y="655"/>
              </a:cxn>
              <a:cxn ang="0">
                <a:pos x="9" y="520"/>
              </a:cxn>
              <a:cxn ang="0">
                <a:pos x="48" y="395"/>
              </a:cxn>
              <a:cxn ang="0">
                <a:pos x="115" y="289"/>
              </a:cxn>
              <a:cxn ang="0">
                <a:pos x="192" y="193"/>
              </a:cxn>
              <a:cxn ang="0">
                <a:pos x="288" y="116"/>
              </a:cxn>
              <a:cxn ang="0">
                <a:pos x="394" y="48"/>
              </a:cxn>
              <a:cxn ang="0">
                <a:pos x="520" y="10"/>
              </a:cxn>
              <a:cxn ang="0">
                <a:pos x="654" y="0"/>
              </a:cxn>
              <a:cxn ang="0">
                <a:pos x="654" y="0"/>
              </a:cxn>
              <a:cxn ang="0">
                <a:pos x="779" y="10"/>
              </a:cxn>
              <a:cxn ang="0">
                <a:pos x="905" y="48"/>
              </a:cxn>
              <a:cxn ang="0">
                <a:pos x="1011" y="116"/>
              </a:cxn>
              <a:cxn ang="0">
                <a:pos x="1107" y="193"/>
              </a:cxn>
              <a:cxn ang="0">
                <a:pos x="1193" y="289"/>
              </a:cxn>
              <a:cxn ang="0">
                <a:pos x="1251" y="395"/>
              </a:cxn>
              <a:cxn ang="0">
                <a:pos x="1290" y="520"/>
              </a:cxn>
              <a:cxn ang="0">
                <a:pos x="1299" y="655"/>
              </a:cxn>
            </a:cxnLst>
            <a:rect l="0" t="0" r="r" b="b"/>
            <a:pathLst>
              <a:path w="1299" h="1300">
                <a:moveTo>
                  <a:pt x="1299" y="655"/>
                </a:moveTo>
                <a:lnTo>
                  <a:pt x="1290" y="780"/>
                </a:lnTo>
                <a:lnTo>
                  <a:pt x="1251" y="905"/>
                </a:lnTo>
                <a:lnTo>
                  <a:pt x="1193" y="1011"/>
                </a:lnTo>
                <a:lnTo>
                  <a:pt x="1107" y="1107"/>
                </a:lnTo>
                <a:lnTo>
                  <a:pt x="1011" y="1194"/>
                </a:lnTo>
                <a:lnTo>
                  <a:pt x="905" y="1251"/>
                </a:lnTo>
                <a:lnTo>
                  <a:pt x="779" y="1290"/>
                </a:lnTo>
                <a:lnTo>
                  <a:pt x="654" y="1300"/>
                </a:lnTo>
                <a:lnTo>
                  <a:pt x="654" y="1300"/>
                </a:lnTo>
                <a:lnTo>
                  <a:pt x="520" y="1290"/>
                </a:lnTo>
                <a:lnTo>
                  <a:pt x="394" y="1251"/>
                </a:lnTo>
                <a:lnTo>
                  <a:pt x="288" y="1194"/>
                </a:lnTo>
                <a:lnTo>
                  <a:pt x="192" y="1107"/>
                </a:lnTo>
                <a:lnTo>
                  <a:pt x="115" y="1011"/>
                </a:lnTo>
                <a:lnTo>
                  <a:pt x="48" y="905"/>
                </a:lnTo>
                <a:lnTo>
                  <a:pt x="9" y="780"/>
                </a:lnTo>
                <a:lnTo>
                  <a:pt x="0" y="655"/>
                </a:lnTo>
                <a:lnTo>
                  <a:pt x="0" y="655"/>
                </a:lnTo>
                <a:lnTo>
                  <a:pt x="9" y="520"/>
                </a:lnTo>
                <a:lnTo>
                  <a:pt x="48" y="395"/>
                </a:lnTo>
                <a:lnTo>
                  <a:pt x="115" y="289"/>
                </a:lnTo>
                <a:lnTo>
                  <a:pt x="192" y="193"/>
                </a:lnTo>
                <a:lnTo>
                  <a:pt x="288" y="116"/>
                </a:lnTo>
                <a:lnTo>
                  <a:pt x="394" y="48"/>
                </a:lnTo>
                <a:lnTo>
                  <a:pt x="520" y="10"/>
                </a:lnTo>
                <a:lnTo>
                  <a:pt x="654" y="0"/>
                </a:lnTo>
                <a:lnTo>
                  <a:pt x="654" y="0"/>
                </a:lnTo>
                <a:lnTo>
                  <a:pt x="779" y="10"/>
                </a:lnTo>
                <a:lnTo>
                  <a:pt x="905" y="48"/>
                </a:lnTo>
                <a:lnTo>
                  <a:pt x="1011" y="116"/>
                </a:lnTo>
                <a:lnTo>
                  <a:pt x="1107" y="193"/>
                </a:lnTo>
                <a:lnTo>
                  <a:pt x="1193" y="289"/>
                </a:lnTo>
                <a:lnTo>
                  <a:pt x="1251" y="395"/>
                </a:lnTo>
                <a:lnTo>
                  <a:pt x="1290" y="520"/>
                </a:lnTo>
                <a:lnTo>
                  <a:pt x="1299" y="655"/>
                </a:lnTo>
                <a:close/>
              </a:path>
            </a:pathLst>
          </a:custGeom>
          <a:solidFill>
            <a:srgbClr val="C1C2C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777" name="Freeform 9"/>
          <p:cNvSpPr>
            <a:spLocks/>
          </p:cNvSpPr>
          <p:nvPr/>
        </p:nvSpPr>
        <p:spPr bwMode="auto">
          <a:xfrm>
            <a:off x="3570288" y="3360738"/>
            <a:ext cx="2063750" cy="2062162"/>
          </a:xfrm>
          <a:custGeom>
            <a:avLst/>
            <a:gdLst/>
            <a:ahLst/>
            <a:cxnLst>
              <a:cxn ang="0">
                <a:pos x="1290" y="780"/>
              </a:cxn>
              <a:cxn ang="0">
                <a:pos x="1251" y="895"/>
              </a:cxn>
              <a:cxn ang="0">
                <a:pos x="1194" y="1011"/>
              </a:cxn>
              <a:cxn ang="0">
                <a:pos x="1107" y="1107"/>
              </a:cxn>
              <a:cxn ang="0">
                <a:pos x="1011" y="1184"/>
              </a:cxn>
              <a:cxn ang="0">
                <a:pos x="905" y="1242"/>
              </a:cxn>
              <a:cxn ang="0">
                <a:pos x="780" y="1280"/>
              </a:cxn>
              <a:cxn ang="0">
                <a:pos x="654" y="1299"/>
              </a:cxn>
              <a:cxn ang="0">
                <a:pos x="654" y="1299"/>
              </a:cxn>
              <a:cxn ang="0">
                <a:pos x="520" y="1280"/>
              </a:cxn>
              <a:cxn ang="0">
                <a:pos x="395" y="1242"/>
              </a:cxn>
              <a:cxn ang="0">
                <a:pos x="289" y="1184"/>
              </a:cxn>
              <a:cxn ang="0">
                <a:pos x="192" y="1107"/>
              </a:cxn>
              <a:cxn ang="0">
                <a:pos x="115" y="1011"/>
              </a:cxn>
              <a:cxn ang="0">
                <a:pos x="48" y="895"/>
              </a:cxn>
              <a:cxn ang="0">
                <a:pos x="9" y="780"/>
              </a:cxn>
              <a:cxn ang="0">
                <a:pos x="0" y="645"/>
              </a:cxn>
              <a:cxn ang="0">
                <a:pos x="0" y="645"/>
              </a:cxn>
              <a:cxn ang="0">
                <a:pos x="9" y="520"/>
              </a:cxn>
              <a:cxn ang="0">
                <a:pos x="48" y="394"/>
              </a:cxn>
              <a:cxn ang="0">
                <a:pos x="115" y="279"/>
              </a:cxn>
              <a:cxn ang="0">
                <a:pos x="192" y="183"/>
              </a:cxn>
              <a:cxn ang="0">
                <a:pos x="289" y="106"/>
              </a:cxn>
              <a:cxn ang="0">
                <a:pos x="395" y="48"/>
              </a:cxn>
              <a:cxn ang="0">
                <a:pos x="520" y="9"/>
              </a:cxn>
              <a:cxn ang="0">
                <a:pos x="654" y="0"/>
              </a:cxn>
              <a:cxn ang="0">
                <a:pos x="654" y="0"/>
              </a:cxn>
              <a:cxn ang="0">
                <a:pos x="780" y="9"/>
              </a:cxn>
              <a:cxn ang="0">
                <a:pos x="905" y="48"/>
              </a:cxn>
              <a:cxn ang="0">
                <a:pos x="1011" y="106"/>
              </a:cxn>
              <a:cxn ang="0">
                <a:pos x="1107" y="183"/>
              </a:cxn>
              <a:cxn ang="0">
                <a:pos x="1194" y="279"/>
              </a:cxn>
              <a:cxn ang="0">
                <a:pos x="1251" y="394"/>
              </a:cxn>
              <a:cxn ang="0">
                <a:pos x="1290" y="520"/>
              </a:cxn>
              <a:cxn ang="0">
                <a:pos x="1300" y="645"/>
              </a:cxn>
            </a:cxnLst>
            <a:rect l="0" t="0" r="r" b="b"/>
            <a:pathLst>
              <a:path w="1300" h="1299">
                <a:moveTo>
                  <a:pt x="1300" y="645"/>
                </a:moveTo>
                <a:lnTo>
                  <a:pt x="1290" y="780"/>
                </a:lnTo>
                <a:lnTo>
                  <a:pt x="1290" y="780"/>
                </a:lnTo>
                <a:lnTo>
                  <a:pt x="1251" y="895"/>
                </a:lnTo>
                <a:lnTo>
                  <a:pt x="1251" y="895"/>
                </a:lnTo>
                <a:lnTo>
                  <a:pt x="1194" y="1011"/>
                </a:lnTo>
                <a:lnTo>
                  <a:pt x="1194" y="1011"/>
                </a:lnTo>
                <a:lnTo>
                  <a:pt x="1107" y="1107"/>
                </a:lnTo>
                <a:lnTo>
                  <a:pt x="1107" y="1107"/>
                </a:lnTo>
                <a:lnTo>
                  <a:pt x="1011" y="1184"/>
                </a:lnTo>
                <a:lnTo>
                  <a:pt x="1011" y="1184"/>
                </a:lnTo>
                <a:lnTo>
                  <a:pt x="905" y="1242"/>
                </a:lnTo>
                <a:lnTo>
                  <a:pt x="905" y="1242"/>
                </a:lnTo>
                <a:lnTo>
                  <a:pt x="780" y="1280"/>
                </a:lnTo>
                <a:lnTo>
                  <a:pt x="780" y="1280"/>
                </a:lnTo>
                <a:lnTo>
                  <a:pt x="654" y="1299"/>
                </a:lnTo>
                <a:lnTo>
                  <a:pt x="654" y="1299"/>
                </a:lnTo>
                <a:lnTo>
                  <a:pt x="654" y="1299"/>
                </a:lnTo>
                <a:lnTo>
                  <a:pt x="654" y="1299"/>
                </a:lnTo>
                <a:lnTo>
                  <a:pt x="520" y="1280"/>
                </a:lnTo>
                <a:lnTo>
                  <a:pt x="520" y="1280"/>
                </a:lnTo>
                <a:lnTo>
                  <a:pt x="395" y="1242"/>
                </a:lnTo>
                <a:lnTo>
                  <a:pt x="395" y="1242"/>
                </a:lnTo>
                <a:lnTo>
                  <a:pt x="289" y="1184"/>
                </a:lnTo>
                <a:lnTo>
                  <a:pt x="289" y="1184"/>
                </a:lnTo>
                <a:lnTo>
                  <a:pt x="192" y="1107"/>
                </a:lnTo>
                <a:lnTo>
                  <a:pt x="192" y="1107"/>
                </a:lnTo>
                <a:lnTo>
                  <a:pt x="115" y="1011"/>
                </a:lnTo>
                <a:lnTo>
                  <a:pt x="115" y="1011"/>
                </a:lnTo>
                <a:lnTo>
                  <a:pt x="48" y="895"/>
                </a:lnTo>
                <a:lnTo>
                  <a:pt x="48" y="895"/>
                </a:lnTo>
                <a:lnTo>
                  <a:pt x="9" y="780"/>
                </a:lnTo>
                <a:lnTo>
                  <a:pt x="9" y="780"/>
                </a:lnTo>
                <a:lnTo>
                  <a:pt x="0" y="645"/>
                </a:lnTo>
                <a:lnTo>
                  <a:pt x="0" y="645"/>
                </a:lnTo>
                <a:lnTo>
                  <a:pt x="0" y="645"/>
                </a:lnTo>
                <a:lnTo>
                  <a:pt x="0" y="645"/>
                </a:lnTo>
                <a:lnTo>
                  <a:pt x="9" y="520"/>
                </a:lnTo>
                <a:lnTo>
                  <a:pt x="9" y="520"/>
                </a:lnTo>
                <a:lnTo>
                  <a:pt x="48" y="394"/>
                </a:lnTo>
                <a:lnTo>
                  <a:pt x="48" y="394"/>
                </a:lnTo>
                <a:lnTo>
                  <a:pt x="115" y="279"/>
                </a:lnTo>
                <a:lnTo>
                  <a:pt x="115" y="279"/>
                </a:lnTo>
                <a:lnTo>
                  <a:pt x="192" y="183"/>
                </a:lnTo>
                <a:lnTo>
                  <a:pt x="192" y="183"/>
                </a:lnTo>
                <a:lnTo>
                  <a:pt x="289" y="106"/>
                </a:lnTo>
                <a:lnTo>
                  <a:pt x="289" y="106"/>
                </a:lnTo>
                <a:lnTo>
                  <a:pt x="395" y="48"/>
                </a:lnTo>
                <a:lnTo>
                  <a:pt x="395" y="48"/>
                </a:lnTo>
                <a:lnTo>
                  <a:pt x="520" y="9"/>
                </a:lnTo>
                <a:lnTo>
                  <a:pt x="520" y="9"/>
                </a:lnTo>
                <a:lnTo>
                  <a:pt x="654" y="0"/>
                </a:lnTo>
                <a:lnTo>
                  <a:pt x="654" y="0"/>
                </a:lnTo>
                <a:lnTo>
                  <a:pt x="654" y="0"/>
                </a:lnTo>
                <a:lnTo>
                  <a:pt x="654" y="0"/>
                </a:lnTo>
                <a:lnTo>
                  <a:pt x="780" y="9"/>
                </a:lnTo>
                <a:lnTo>
                  <a:pt x="780" y="9"/>
                </a:lnTo>
                <a:lnTo>
                  <a:pt x="905" y="48"/>
                </a:lnTo>
                <a:lnTo>
                  <a:pt x="905" y="48"/>
                </a:lnTo>
                <a:lnTo>
                  <a:pt x="1011" y="106"/>
                </a:lnTo>
                <a:lnTo>
                  <a:pt x="1011" y="106"/>
                </a:lnTo>
                <a:lnTo>
                  <a:pt x="1107" y="183"/>
                </a:lnTo>
                <a:lnTo>
                  <a:pt x="1107" y="183"/>
                </a:lnTo>
                <a:lnTo>
                  <a:pt x="1194" y="279"/>
                </a:lnTo>
                <a:lnTo>
                  <a:pt x="1194" y="279"/>
                </a:lnTo>
                <a:lnTo>
                  <a:pt x="1251" y="394"/>
                </a:lnTo>
                <a:lnTo>
                  <a:pt x="1251" y="394"/>
                </a:lnTo>
                <a:lnTo>
                  <a:pt x="1290" y="520"/>
                </a:lnTo>
                <a:lnTo>
                  <a:pt x="1290" y="520"/>
                </a:lnTo>
                <a:lnTo>
                  <a:pt x="1300" y="645"/>
                </a:lnTo>
                <a:lnTo>
                  <a:pt x="1300" y="645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778" name="Freeform 10"/>
          <p:cNvSpPr>
            <a:spLocks/>
          </p:cNvSpPr>
          <p:nvPr/>
        </p:nvSpPr>
        <p:spPr bwMode="auto">
          <a:xfrm>
            <a:off x="5465763" y="976313"/>
            <a:ext cx="2062162" cy="2063750"/>
          </a:xfrm>
          <a:custGeom>
            <a:avLst/>
            <a:gdLst/>
            <a:ahLst/>
            <a:cxnLst>
              <a:cxn ang="0">
                <a:pos x="1290" y="780"/>
              </a:cxn>
              <a:cxn ang="0">
                <a:pos x="1251" y="905"/>
              </a:cxn>
              <a:cxn ang="0">
                <a:pos x="1193" y="1011"/>
              </a:cxn>
              <a:cxn ang="0">
                <a:pos x="1107" y="1107"/>
              </a:cxn>
              <a:cxn ang="0">
                <a:pos x="1011" y="1194"/>
              </a:cxn>
              <a:cxn ang="0">
                <a:pos x="905" y="1251"/>
              </a:cxn>
              <a:cxn ang="0">
                <a:pos x="779" y="1290"/>
              </a:cxn>
              <a:cxn ang="0">
                <a:pos x="654" y="1300"/>
              </a:cxn>
              <a:cxn ang="0">
                <a:pos x="654" y="1300"/>
              </a:cxn>
              <a:cxn ang="0">
                <a:pos x="520" y="1290"/>
              </a:cxn>
              <a:cxn ang="0">
                <a:pos x="394" y="1251"/>
              </a:cxn>
              <a:cxn ang="0">
                <a:pos x="288" y="1194"/>
              </a:cxn>
              <a:cxn ang="0">
                <a:pos x="192" y="1107"/>
              </a:cxn>
              <a:cxn ang="0">
                <a:pos x="115" y="1011"/>
              </a:cxn>
              <a:cxn ang="0">
                <a:pos x="48" y="905"/>
              </a:cxn>
              <a:cxn ang="0">
                <a:pos x="9" y="780"/>
              </a:cxn>
              <a:cxn ang="0">
                <a:pos x="0" y="655"/>
              </a:cxn>
              <a:cxn ang="0">
                <a:pos x="0" y="655"/>
              </a:cxn>
              <a:cxn ang="0">
                <a:pos x="9" y="520"/>
              </a:cxn>
              <a:cxn ang="0">
                <a:pos x="48" y="395"/>
              </a:cxn>
              <a:cxn ang="0">
                <a:pos x="115" y="289"/>
              </a:cxn>
              <a:cxn ang="0">
                <a:pos x="192" y="193"/>
              </a:cxn>
              <a:cxn ang="0">
                <a:pos x="288" y="116"/>
              </a:cxn>
              <a:cxn ang="0">
                <a:pos x="394" y="48"/>
              </a:cxn>
              <a:cxn ang="0">
                <a:pos x="520" y="10"/>
              </a:cxn>
              <a:cxn ang="0">
                <a:pos x="654" y="0"/>
              </a:cxn>
              <a:cxn ang="0">
                <a:pos x="654" y="0"/>
              </a:cxn>
              <a:cxn ang="0">
                <a:pos x="779" y="10"/>
              </a:cxn>
              <a:cxn ang="0">
                <a:pos x="905" y="48"/>
              </a:cxn>
              <a:cxn ang="0">
                <a:pos x="1011" y="116"/>
              </a:cxn>
              <a:cxn ang="0">
                <a:pos x="1107" y="193"/>
              </a:cxn>
              <a:cxn ang="0">
                <a:pos x="1193" y="289"/>
              </a:cxn>
              <a:cxn ang="0">
                <a:pos x="1251" y="395"/>
              </a:cxn>
              <a:cxn ang="0">
                <a:pos x="1290" y="520"/>
              </a:cxn>
              <a:cxn ang="0">
                <a:pos x="1299" y="655"/>
              </a:cxn>
            </a:cxnLst>
            <a:rect l="0" t="0" r="r" b="b"/>
            <a:pathLst>
              <a:path w="1299" h="1300">
                <a:moveTo>
                  <a:pt x="1299" y="655"/>
                </a:moveTo>
                <a:lnTo>
                  <a:pt x="1290" y="780"/>
                </a:lnTo>
                <a:lnTo>
                  <a:pt x="1290" y="780"/>
                </a:lnTo>
                <a:lnTo>
                  <a:pt x="1251" y="905"/>
                </a:lnTo>
                <a:lnTo>
                  <a:pt x="1251" y="905"/>
                </a:lnTo>
                <a:lnTo>
                  <a:pt x="1193" y="1011"/>
                </a:lnTo>
                <a:lnTo>
                  <a:pt x="1193" y="1011"/>
                </a:lnTo>
                <a:lnTo>
                  <a:pt x="1107" y="1107"/>
                </a:lnTo>
                <a:lnTo>
                  <a:pt x="1107" y="1107"/>
                </a:lnTo>
                <a:lnTo>
                  <a:pt x="1011" y="1194"/>
                </a:lnTo>
                <a:lnTo>
                  <a:pt x="1011" y="1194"/>
                </a:lnTo>
                <a:lnTo>
                  <a:pt x="905" y="1251"/>
                </a:lnTo>
                <a:lnTo>
                  <a:pt x="905" y="1251"/>
                </a:lnTo>
                <a:lnTo>
                  <a:pt x="779" y="1290"/>
                </a:lnTo>
                <a:lnTo>
                  <a:pt x="779" y="1290"/>
                </a:lnTo>
                <a:lnTo>
                  <a:pt x="654" y="1300"/>
                </a:lnTo>
                <a:lnTo>
                  <a:pt x="654" y="1300"/>
                </a:lnTo>
                <a:lnTo>
                  <a:pt x="654" y="1300"/>
                </a:lnTo>
                <a:lnTo>
                  <a:pt x="654" y="1300"/>
                </a:lnTo>
                <a:lnTo>
                  <a:pt x="520" y="1290"/>
                </a:lnTo>
                <a:lnTo>
                  <a:pt x="520" y="1290"/>
                </a:lnTo>
                <a:lnTo>
                  <a:pt x="394" y="1251"/>
                </a:lnTo>
                <a:lnTo>
                  <a:pt x="394" y="1251"/>
                </a:lnTo>
                <a:lnTo>
                  <a:pt x="288" y="1194"/>
                </a:lnTo>
                <a:lnTo>
                  <a:pt x="288" y="1194"/>
                </a:lnTo>
                <a:lnTo>
                  <a:pt x="192" y="1107"/>
                </a:lnTo>
                <a:lnTo>
                  <a:pt x="192" y="1107"/>
                </a:lnTo>
                <a:lnTo>
                  <a:pt x="115" y="1011"/>
                </a:lnTo>
                <a:lnTo>
                  <a:pt x="115" y="1011"/>
                </a:lnTo>
                <a:lnTo>
                  <a:pt x="48" y="905"/>
                </a:lnTo>
                <a:lnTo>
                  <a:pt x="48" y="905"/>
                </a:lnTo>
                <a:lnTo>
                  <a:pt x="9" y="780"/>
                </a:lnTo>
                <a:lnTo>
                  <a:pt x="9" y="780"/>
                </a:lnTo>
                <a:lnTo>
                  <a:pt x="0" y="655"/>
                </a:lnTo>
                <a:lnTo>
                  <a:pt x="0" y="655"/>
                </a:lnTo>
                <a:lnTo>
                  <a:pt x="0" y="655"/>
                </a:lnTo>
                <a:lnTo>
                  <a:pt x="0" y="655"/>
                </a:lnTo>
                <a:lnTo>
                  <a:pt x="9" y="520"/>
                </a:lnTo>
                <a:lnTo>
                  <a:pt x="9" y="520"/>
                </a:lnTo>
                <a:lnTo>
                  <a:pt x="48" y="395"/>
                </a:lnTo>
                <a:lnTo>
                  <a:pt x="48" y="395"/>
                </a:lnTo>
                <a:lnTo>
                  <a:pt x="115" y="289"/>
                </a:lnTo>
                <a:lnTo>
                  <a:pt x="115" y="289"/>
                </a:lnTo>
                <a:lnTo>
                  <a:pt x="192" y="193"/>
                </a:lnTo>
                <a:lnTo>
                  <a:pt x="192" y="193"/>
                </a:lnTo>
                <a:lnTo>
                  <a:pt x="288" y="116"/>
                </a:lnTo>
                <a:lnTo>
                  <a:pt x="288" y="116"/>
                </a:lnTo>
                <a:lnTo>
                  <a:pt x="394" y="48"/>
                </a:lnTo>
                <a:lnTo>
                  <a:pt x="394" y="48"/>
                </a:lnTo>
                <a:lnTo>
                  <a:pt x="520" y="10"/>
                </a:lnTo>
                <a:lnTo>
                  <a:pt x="520" y="10"/>
                </a:lnTo>
                <a:lnTo>
                  <a:pt x="654" y="0"/>
                </a:lnTo>
                <a:lnTo>
                  <a:pt x="654" y="0"/>
                </a:lnTo>
                <a:lnTo>
                  <a:pt x="654" y="0"/>
                </a:lnTo>
                <a:lnTo>
                  <a:pt x="654" y="0"/>
                </a:lnTo>
                <a:lnTo>
                  <a:pt x="779" y="10"/>
                </a:lnTo>
                <a:lnTo>
                  <a:pt x="779" y="10"/>
                </a:lnTo>
                <a:lnTo>
                  <a:pt x="905" y="48"/>
                </a:lnTo>
                <a:lnTo>
                  <a:pt x="905" y="48"/>
                </a:lnTo>
                <a:lnTo>
                  <a:pt x="1011" y="116"/>
                </a:lnTo>
                <a:lnTo>
                  <a:pt x="1011" y="116"/>
                </a:lnTo>
                <a:lnTo>
                  <a:pt x="1107" y="193"/>
                </a:lnTo>
                <a:lnTo>
                  <a:pt x="1107" y="193"/>
                </a:lnTo>
                <a:lnTo>
                  <a:pt x="1193" y="289"/>
                </a:lnTo>
                <a:lnTo>
                  <a:pt x="1193" y="289"/>
                </a:lnTo>
                <a:lnTo>
                  <a:pt x="1251" y="395"/>
                </a:lnTo>
                <a:lnTo>
                  <a:pt x="1251" y="395"/>
                </a:lnTo>
                <a:lnTo>
                  <a:pt x="1290" y="520"/>
                </a:lnTo>
                <a:lnTo>
                  <a:pt x="1290" y="520"/>
                </a:lnTo>
                <a:lnTo>
                  <a:pt x="1299" y="655"/>
                </a:lnTo>
                <a:lnTo>
                  <a:pt x="1299" y="655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779" name="Rectangle 11"/>
          <p:cNvSpPr>
            <a:spLocks noChangeArrowheads="1"/>
          </p:cNvSpPr>
          <p:nvPr/>
        </p:nvSpPr>
        <p:spPr bwMode="auto">
          <a:xfrm>
            <a:off x="5732463" y="1685925"/>
            <a:ext cx="164782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Neural regulation</a:t>
            </a:r>
            <a:endParaRPr lang="en-US" i="1"/>
          </a:p>
        </p:txBody>
      </p:sp>
      <p:sp>
        <p:nvSpPr>
          <p:cNvPr id="288780" name="Rectangle 12"/>
          <p:cNvSpPr>
            <a:spLocks noChangeArrowheads="1"/>
          </p:cNvSpPr>
          <p:nvPr/>
        </p:nvSpPr>
        <p:spPr bwMode="auto">
          <a:xfrm>
            <a:off x="5961063" y="1992313"/>
            <a:ext cx="12763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Helvetica" charset="0"/>
              </a:rPr>
              <a:t>extrinsic NS (CNS)</a:t>
            </a:r>
            <a:endParaRPr lang="en-US" i="1"/>
          </a:p>
        </p:txBody>
      </p:sp>
      <p:sp>
        <p:nvSpPr>
          <p:cNvPr id="288781" name="Rectangle 13"/>
          <p:cNvSpPr>
            <a:spLocks noChangeArrowheads="1"/>
          </p:cNvSpPr>
          <p:nvPr/>
        </p:nvSpPr>
        <p:spPr bwMode="auto">
          <a:xfrm>
            <a:off x="5961063" y="2297113"/>
            <a:ext cx="7683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Helvetica" charset="0"/>
              </a:rPr>
              <a:t>intrinsic NS</a:t>
            </a:r>
            <a:endParaRPr lang="en-US" i="1"/>
          </a:p>
        </p:txBody>
      </p:sp>
      <p:sp>
        <p:nvSpPr>
          <p:cNvPr id="288782" name="Rectangle 14"/>
          <p:cNvSpPr>
            <a:spLocks noChangeArrowheads="1"/>
          </p:cNvSpPr>
          <p:nvPr/>
        </p:nvSpPr>
        <p:spPr bwMode="auto">
          <a:xfrm>
            <a:off x="4051300" y="3763963"/>
            <a:ext cx="125095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GI hormones</a:t>
            </a:r>
            <a:endParaRPr lang="en-US" i="1"/>
          </a:p>
        </p:txBody>
      </p:sp>
      <p:sp>
        <p:nvSpPr>
          <p:cNvPr id="288783" name="Rectangle 15"/>
          <p:cNvSpPr>
            <a:spLocks noChangeArrowheads="1"/>
          </p:cNvSpPr>
          <p:nvPr/>
        </p:nvSpPr>
        <p:spPr bwMode="auto">
          <a:xfrm>
            <a:off x="4051300" y="4192588"/>
            <a:ext cx="925513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Paracrine</a:t>
            </a:r>
            <a:endParaRPr lang="en-US" i="1"/>
          </a:p>
        </p:txBody>
      </p:sp>
      <p:sp>
        <p:nvSpPr>
          <p:cNvPr id="288784" name="Rectangle 16"/>
          <p:cNvSpPr>
            <a:spLocks noChangeArrowheads="1"/>
          </p:cNvSpPr>
          <p:nvPr/>
        </p:nvSpPr>
        <p:spPr bwMode="auto">
          <a:xfrm>
            <a:off x="4051300" y="4406900"/>
            <a:ext cx="94932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mediators</a:t>
            </a:r>
            <a:endParaRPr lang="en-US" i="1"/>
          </a:p>
        </p:txBody>
      </p:sp>
      <p:sp>
        <p:nvSpPr>
          <p:cNvPr id="288785" name="Rectangle 17"/>
          <p:cNvSpPr>
            <a:spLocks noChangeArrowheads="1"/>
          </p:cNvSpPr>
          <p:nvPr/>
        </p:nvSpPr>
        <p:spPr bwMode="auto">
          <a:xfrm>
            <a:off x="4035425" y="4787900"/>
            <a:ext cx="12557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Helvetica" charset="0"/>
              </a:rPr>
              <a:t>humoral regulation</a:t>
            </a:r>
            <a:endParaRPr lang="en-US" i="1"/>
          </a:p>
        </p:txBody>
      </p:sp>
      <p:sp>
        <p:nvSpPr>
          <p:cNvPr id="288786" name="Freeform 18"/>
          <p:cNvSpPr>
            <a:spLocks/>
          </p:cNvSpPr>
          <p:nvPr/>
        </p:nvSpPr>
        <p:spPr bwMode="auto">
          <a:xfrm>
            <a:off x="5311775" y="2901950"/>
            <a:ext cx="534988" cy="627063"/>
          </a:xfrm>
          <a:custGeom>
            <a:avLst/>
            <a:gdLst/>
            <a:ahLst/>
            <a:cxnLst>
              <a:cxn ang="0">
                <a:pos x="328" y="0"/>
              </a:cxn>
              <a:cxn ang="0">
                <a:pos x="337" y="10"/>
              </a:cxn>
              <a:cxn ang="0">
                <a:pos x="10" y="395"/>
              </a:cxn>
              <a:cxn ang="0">
                <a:pos x="0" y="385"/>
              </a:cxn>
              <a:cxn ang="0">
                <a:pos x="328" y="0"/>
              </a:cxn>
            </a:cxnLst>
            <a:rect l="0" t="0" r="r" b="b"/>
            <a:pathLst>
              <a:path w="337" h="395">
                <a:moveTo>
                  <a:pt x="328" y="0"/>
                </a:moveTo>
                <a:lnTo>
                  <a:pt x="337" y="10"/>
                </a:lnTo>
                <a:lnTo>
                  <a:pt x="10" y="395"/>
                </a:lnTo>
                <a:lnTo>
                  <a:pt x="0" y="385"/>
                </a:lnTo>
                <a:lnTo>
                  <a:pt x="328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787" name="Freeform 19"/>
          <p:cNvSpPr>
            <a:spLocks/>
          </p:cNvSpPr>
          <p:nvPr/>
        </p:nvSpPr>
        <p:spPr bwMode="auto">
          <a:xfrm>
            <a:off x="5724525" y="2840038"/>
            <a:ext cx="184150" cy="184150"/>
          </a:xfrm>
          <a:custGeom>
            <a:avLst/>
            <a:gdLst/>
            <a:ahLst/>
            <a:cxnLst>
              <a:cxn ang="0">
                <a:pos x="0" y="58"/>
              </a:cxn>
              <a:cxn ang="0">
                <a:pos x="29" y="97"/>
              </a:cxn>
              <a:cxn ang="0">
                <a:pos x="68" y="116"/>
              </a:cxn>
              <a:cxn ang="0">
                <a:pos x="68" y="116"/>
              </a:cxn>
              <a:cxn ang="0">
                <a:pos x="116" y="0"/>
              </a:cxn>
              <a:cxn ang="0">
                <a:pos x="116" y="0"/>
              </a:cxn>
              <a:cxn ang="0">
                <a:pos x="0" y="58"/>
              </a:cxn>
            </a:cxnLst>
            <a:rect l="0" t="0" r="r" b="b"/>
            <a:pathLst>
              <a:path w="116" h="116">
                <a:moveTo>
                  <a:pt x="0" y="58"/>
                </a:moveTo>
                <a:lnTo>
                  <a:pt x="29" y="97"/>
                </a:lnTo>
                <a:lnTo>
                  <a:pt x="68" y="116"/>
                </a:lnTo>
                <a:lnTo>
                  <a:pt x="68" y="116"/>
                </a:lnTo>
                <a:lnTo>
                  <a:pt x="116" y="0"/>
                </a:lnTo>
                <a:lnTo>
                  <a:pt x="116" y="0"/>
                </a:lnTo>
                <a:lnTo>
                  <a:pt x="0" y="5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788" name="Freeform 20"/>
          <p:cNvSpPr>
            <a:spLocks/>
          </p:cNvSpPr>
          <p:nvPr/>
        </p:nvSpPr>
        <p:spPr bwMode="auto">
          <a:xfrm>
            <a:off x="5251450" y="3406775"/>
            <a:ext cx="182563" cy="198438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87" y="29"/>
              </a:cxn>
              <a:cxn ang="0">
                <a:pos x="115" y="57"/>
              </a:cxn>
              <a:cxn ang="0">
                <a:pos x="115" y="57"/>
              </a:cxn>
              <a:cxn ang="0">
                <a:pos x="0" y="125"/>
              </a:cxn>
              <a:cxn ang="0">
                <a:pos x="0" y="125"/>
              </a:cxn>
              <a:cxn ang="0">
                <a:pos x="48" y="0"/>
              </a:cxn>
            </a:cxnLst>
            <a:rect l="0" t="0" r="r" b="b"/>
            <a:pathLst>
              <a:path w="115" h="125">
                <a:moveTo>
                  <a:pt x="48" y="0"/>
                </a:moveTo>
                <a:lnTo>
                  <a:pt x="87" y="29"/>
                </a:lnTo>
                <a:lnTo>
                  <a:pt x="115" y="57"/>
                </a:lnTo>
                <a:lnTo>
                  <a:pt x="115" y="57"/>
                </a:lnTo>
                <a:lnTo>
                  <a:pt x="0" y="125"/>
                </a:lnTo>
                <a:lnTo>
                  <a:pt x="0" y="125"/>
                </a:lnTo>
                <a:lnTo>
                  <a:pt x="48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789" name="Rectangle 21"/>
          <p:cNvSpPr>
            <a:spLocks noChangeArrowheads="1"/>
          </p:cNvSpPr>
          <p:nvPr/>
        </p:nvSpPr>
        <p:spPr bwMode="auto">
          <a:xfrm>
            <a:off x="3967163" y="2076450"/>
            <a:ext cx="1422400" cy="158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790" name="Freeform 22"/>
          <p:cNvSpPr>
            <a:spLocks/>
          </p:cNvSpPr>
          <p:nvPr/>
        </p:nvSpPr>
        <p:spPr bwMode="auto">
          <a:xfrm>
            <a:off x="5281613" y="2016125"/>
            <a:ext cx="198437" cy="13652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38"/>
              </a:cxn>
              <a:cxn ang="0">
                <a:pos x="10" y="86"/>
              </a:cxn>
              <a:cxn ang="0">
                <a:pos x="10" y="86"/>
              </a:cxn>
              <a:cxn ang="0">
                <a:pos x="125" y="38"/>
              </a:cxn>
              <a:cxn ang="0">
                <a:pos x="125" y="38"/>
              </a:cxn>
              <a:cxn ang="0">
                <a:pos x="10" y="0"/>
              </a:cxn>
            </a:cxnLst>
            <a:rect l="0" t="0" r="r" b="b"/>
            <a:pathLst>
              <a:path w="125" h="86">
                <a:moveTo>
                  <a:pt x="10" y="0"/>
                </a:moveTo>
                <a:lnTo>
                  <a:pt x="0" y="38"/>
                </a:lnTo>
                <a:lnTo>
                  <a:pt x="10" y="86"/>
                </a:lnTo>
                <a:lnTo>
                  <a:pt x="10" y="86"/>
                </a:lnTo>
                <a:lnTo>
                  <a:pt x="125" y="38"/>
                </a:lnTo>
                <a:lnTo>
                  <a:pt x="125" y="38"/>
                </a:lnTo>
                <a:lnTo>
                  <a:pt x="1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791" name="Freeform 23"/>
          <p:cNvSpPr>
            <a:spLocks/>
          </p:cNvSpPr>
          <p:nvPr/>
        </p:nvSpPr>
        <p:spPr bwMode="auto">
          <a:xfrm>
            <a:off x="3860800" y="2016125"/>
            <a:ext cx="198438" cy="136525"/>
          </a:xfrm>
          <a:custGeom>
            <a:avLst/>
            <a:gdLst/>
            <a:ahLst/>
            <a:cxnLst>
              <a:cxn ang="0">
                <a:pos x="125" y="0"/>
              </a:cxn>
              <a:cxn ang="0">
                <a:pos x="125" y="38"/>
              </a:cxn>
              <a:cxn ang="0">
                <a:pos x="125" y="86"/>
              </a:cxn>
              <a:cxn ang="0">
                <a:pos x="125" y="86"/>
              </a:cxn>
              <a:cxn ang="0">
                <a:pos x="0" y="38"/>
              </a:cxn>
              <a:cxn ang="0">
                <a:pos x="0" y="38"/>
              </a:cxn>
              <a:cxn ang="0">
                <a:pos x="125" y="0"/>
              </a:cxn>
            </a:cxnLst>
            <a:rect l="0" t="0" r="r" b="b"/>
            <a:pathLst>
              <a:path w="125" h="86">
                <a:moveTo>
                  <a:pt x="125" y="0"/>
                </a:moveTo>
                <a:lnTo>
                  <a:pt x="125" y="38"/>
                </a:lnTo>
                <a:lnTo>
                  <a:pt x="125" y="86"/>
                </a:lnTo>
                <a:lnTo>
                  <a:pt x="125" y="86"/>
                </a:lnTo>
                <a:lnTo>
                  <a:pt x="0" y="38"/>
                </a:lnTo>
                <a:lnTo>
                  <a:pt x="0" y="38"/>
                </a:lnTo>
                <a:lnTo>
                  <a:pt x="1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792" name="Freeform 24"/>
          <p:cNvSpPr>
            <a:spLocks/>
          </p:cNvSpPr>
          <p:nvPr/>
        </p:nvSpPr>
        <p:spPr bwMode="auto">
          <a:xfrm>
            <a:off x="3432175" y="2947988"/>
            <a:ext cx="442913" cy="657225"/>
          </a:xfrm>
          <a:custGeom>
            <a:avLst/>
            <a:gdLst/>
            <a:ahLst/>
            <a:cxnLst>
              <a:cxn ang="0">
                <a:pos x="279" y="404"/>
              </a:cxn>
              <a:cxn ang="0">
                <a:pos x="270" y="414"/>
              </a:cxn>
              <a:cxn ang="0">
                <a:pos x="0" y="9"/>
              </a:cxn>
              <a:cxn ang="0">
                <a:pos x="10" y="0"/>
              </a:cxn>
              <a:cxn ang="0">
                <a:pos x="279" y="404"/>
              </a:cxn>
            </a:cxnLst>
            <a:rect l="0" t="0" r="r" b="b"/>
            <a:pathLst>
              <a:path w="279" h="414">
                <a:moveTo>
                  <a:pt x="279" y="404"/>
                </a:moveTo>
                <a:lnTo>
                  <a:pt x="270" y="414"/>
                </a:lnTo>
                <a:lnTo>
                  <a:pt x="0" y="9"/>
                </a:lnTo>
                <a:lnTo>
                  <a:pt x="10" y="0"/>
                </a:lnTo>
                <a:lnTo>
                  <a:pt x="279" y="40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793" name="Freeform 25"/>
          <p:cNvSpPr>
            <a:spLocks/>
          </p:cNvSpPr>
          <p:nvPr/>
        </p:nvSpPr>
        <p:spPr bwMode="auto">
          <a:xfrm>
            <a:off x="3768725" y="3482975"/>
            <a:ext cx="152400" cy="198438"/>
          </a:xfrm>
          <a:custGeom>
            <a:avLst/>
            <a:gdLst/>
            <a:ahLst/>
            <a:cxnLst>
              <a:cxn ang="0">
                <a:pos x="67" y="0"/>
              </a:cxn>
              <a:cxn ang="0">
                <a:pos x="29" y="19"/>
              </a:cxn>
              <a:cxn ang="0">
                <a:pos x="0" y="48"/>
              </a:cxn>
              <a:cxn ang="0">
                <a:pos x="0" y="48"/>
              </a:cxn>
              <a:cxn ang="0">
                <a:pos x="96" y="125"/>
              </a:cxn>
              <a:cxn ang="0">
                <a:pos x="96" y="125"/>
              </a:cxn>
              <a:cxn ang="0">
                <a:pos x="67" y="0"/>
              </a:cxn>
            </a:cxnLst>
            <a:rect l="0" t="0" r="r" b="b"/>
            <a:pathLst>
              <a:path w="96" h="125">
                <a:moveTo>
                  <a:pt x="67" y="0"/>
                </a:moveTo>
                <a:lnTo>
                  <a:pt x="29" y="19"/>
                </a:lnTo>
                <a:lnTo>
                  <a:pt x="0" y="48"/>
                </a:lnTo>
                <a:lnTo>
                  <a:pt x="0" y="48"/>
                </a:lnTo>
                <a:lnTo>
                  <a:pt x="96" y="125"/>
                </a:lnTo>
                <a:lnTo>
                  <a:pt x="96" y="125"/>
                </a:lnTo>
                <a:lnTo>
                  <a:pt x="67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794" name="Freeform 26"/>
          <p:cNvSpPr>
            <a:spLocks/>
          </p:cNvSpPr>
          <p:nvPr/>
        </p:nvSpPr>
        <p:spPr bwMode="auto">
          <a:xfrm>
            <a:off x="3386138" y="2871788"/>
            <a:ext cx="168275" cy="198437"/>
          </a:xfrm>
          <a:custGeom>
            <a:avLst/>
            <a:gdLst/>
            <a:ahLst/>
            <a:cxnLst>
              <a:cxn ang="0">
                <a:pos x="106" y="77"/>
              </a:cxn>
              <a:cxn ang="0">
                <a:pos x="68" y="106"/>
              </a:cxn>
              <a:cxn ang="0">
                <a:pos x="29" y="125"/>
              </a:cxn>
              <a:cxn ang="0">
                <a:pos x="29" y="125"/>
              </a:cxn>
              <a:cxn ang="0">
                <a:pos x="0" y="0"/>
              </a:cxn>
              <a:cxn ang="0">
                <a:pos x="0" y="0"/>
              </a:cxn>
              <a:cxn ang="0">
                <a:pos x="106" y="77"/>
              </a:cxn>
            </a:cxnLst>
            <a:rect l="0" t="0" r="r" b="b"/>
            <a:pathLst>
              <a:path w="106" h="125">
                <a:moveTo>
                  <a:pt x="106" y="77"/>
                </a:moveTo>
                <a:lnTo>
                  <a:pt x="68" y="106"/>
                </a:lnTo>
                <a:lnTo>
                  <a:pt x="29" y="125"/>
                </a:lnTo>
                <a:lnTo>
                  <a:pt x="29" y="125"/>
                </a:lnTo>
                <a:lnTo>
                  <a:pt x="0" y="0"/>
                </a:lnTo>
                <a:lnTo>
                  <a:pt x="0" y="0"/>
                </a:lnTo>
                <a:lnTo>
                  <a:pt x="106" y="7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795" name="Rectangle 27"/>
          <p:cNvSpPr>
            <a:spLocks noChangeArrowheads="1"/>
          </p:cNvSpPr>
          <p:nvPr/>
        </p:nvSpPr>
        <p:spPr bwMode="auto">
          <a:xfrm>
            <a:off x="2201863" y="2327275"/>
            <a:ext cx="12588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Helvetica" charset="0"/>
              </a:rPr>
              <a:t>pacemaker activity</a:t>
            </a:r>
            <a:endParaRPr lang="en-US" i="1"/>
          </a:p>
        </p:txBody>
      </p:sp>
      <p:sp>
        <p:nvSpPr>
          <p:cNvPr id="288796" name="Rectangle 28"/>
          <p:cNvSpPr>
            <a:spLocks noChangeArrowheads="1"/>
          </p:cNvSpPr>
          <p:nvPr/>
        </p:nvSpPr>
        <p:spPr bwMode="auto">
          <a:xfrm>
            <a:off x="2201863" y="2481263"/>
            <a:ext cx="120491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Helvetica" charset="0"/>
              </a:rPr>
              <a:t>electrical coupling</a:t>
            </a:r>
            <a:endParaRPr lang="en-US" i="1"/>
          </a:p>
        </p:txBody>
      </p:sp>
      <p:sp>
        <p:nvSpPr>
          <p:cNvPr id="288797" name="Rectangle 29"/>
          <p:cNvSpPr>
            <a:spLocks noChangeArrowheads="1"/>
          </p:cNvSpPr>
          <p:nvPr/>
        </p:nvSpPr>
        <p:spPr bwMode="auto">
          <a:xfrm>
            <a:off x="2125663" y="307975"/>
            <a:ext cx="49212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AFD00"/>
                </a:solidFill>
                <a:latin typeface="Times" charset="0"/>
              </a:rPr>
              <a:t>Regulation of GI function</a:t>
            </a:r>
          </a:p>
        </p:txBody>
      </p:sp>
      <p:sp>
        <p:nvSpPr>
          <p:cNvPr id="288798" name="Rectangle 30"/>
          <p:cNvSpPr>
            <a:spLocks noChangeArrowheads="1"/>
          </p:cNvSpPr>
          <p:nvPr/>
        </p:nvSpPr>
        <p:spPr bwMode="auto">
          <a:xfrm>
            <a:off x="2819400" y="5638800"/>
            <a:ext cx="3584575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AFD00"/>
                </a:solidFill>
              </a:rPr>
              <a:t>&gt; high degree of integration</a:t>
            </a:r>
          </a:p>
          <a:p>
            <a:r>
              <a:rPr lang="en-US" sz="2400">
                <a:solidFill>
                  <a:srgbClr val="FAFD00"/>
                </a:solidFill>
              </a:rPr>
              <a:t>&gt; high degree of autonomy</a:t>
            </a:r>
          </a:p>
        </p:txBody>
      </p:sp>
      <p:sp>
        <p:nvSpPr>
          <p:cNvPr id="288799" name="Rectangle 31"/>
          <p:cNvSpPr>
            <a:spLocks noChangeArrowheads="1"/>
          </p:cNvSpPr>
          <p:nvPr/>
        </p:nvSpPr>
        <p:spPr bwMode="auto">
          <a:xfrm>
            <a:off x="8077200" y="5867400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AFD00"/>
                </a:solidFill>
              </a:rPr>
              <a:t>5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170" name="Picture 2"/>
          <p:cNvPicPr>
            <a:picLocks noGrp="1" noChangeArrowheads="1"/>
          </p:cNvPicPr>
          <p:nvPr>
            <p:ph type="chart" idx="1"/>
          </p:nvPr>
        </p:nvPicPr>
        <p:blipFill>
          <a:blip r:embed="rId2"/>
          <a:srcRect l="1413" t="7437" r="3699" b="29385"/>
          <a:stretch>
            <a:fillRect/>
          </a:stretch>
        </p:blipFill>
        <p:spPr>
          <a:xfrm>
            <a:off x="457200" y="3238500"/>
            <a:ext cx="8310563" cy="3276600"/>
          </a:xfrm>
          <a:solidFill>
            <a:srgbClr val="CECECE"/>
          </a:solidFill>
          <a:ln/>
        </p:spPr>
      </p:pic>
      <p:sp>
        <p:nvSpPr>
          <p:cNvPr id="263171" name="Rectangle 3"/>
          <p:cNvSpPr>
            <a:spLocks noChangeArrowheads="1"/>
          </p:cNvSpPr>
          <p:nvPr/>
        </p:nvSpPr>
        <p:spPr bwMode="auto">
          <a:xfrm>
            <a:off x="725488" y="534988"/>
            <a:ext cx="7807325" cy="2279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Absorption of bile acids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. Bile acids are absorbed in the terminal ileum  by 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Na</a:t>
            </a:r>
            <a:r>
              <a:rPr lang="en-US" sz="2400" b="1" baseline="30000">
                <a:solidFill>
                  <a:srgbClr val="FAFD00"/>
                </a:solidFill>
                <a:latin typeface="Times" charset="0"/>
              </a:rPr>
              <a:t>+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-dependent secondary active transport 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(mainly conjugated bile acids) and by 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diffusion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 (mainly unconjugated bile acids).  Bile acids are recirculated to the liver via portal circulation and extracted from portal blood for reuse.</a:t>
            </a:r>
          </a:p>
        </p:txBody>
      </p:sp>
      <p:sp>
        <p:nvSpPr>
          <p:cNvPr id="263172" name="Text Box 4"/>
          <p:cNvSpPr txBox="1">
            <a:spLocks noChangeArrowheads="1"/>
          </p:cNvSpPr>
          <p:nvPr/>
        </p:nvSpPr>
        <p:spPr bwMode="auto">
          <a:xfrm>
            <a:off x="8331200" y="6477000"/>
            <a:ext cx="7254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AFD00"/>
                </a:solidFill>
                <a:latin typeface="Times" charset="0"/>
              </a:rPr>
              <a:t>93</a:t>
            </a:r>
            <a:endParaRPr lang="en-US" sz="2000">
              <a:solidFill>
                <a:srgbClr val="FAFD00"/>
              </a:solidFill>
              <a:latin typeface="Times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6750" y="1733550"/>
            <a:ext cx="77724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FAFD00"/>
                </a:solidFill>
                <a:latin typeface="Times" charset="0"/>
              </a:rPr>
              <a:t>Digestion and absorption of proteins</a:t>
            </a:r>
            <a:r>
              <a:rPr lang="en-US" sz="3600">
                <a:solidFill>
                  <a:srgbClr val="FAFD00"/>
                </a:solidFill>
                <a:latin typeface="Times" charset="0"/>
              </a:rPr>
              <a:t/>
            </a:r>
            <a:br>
              <a:rPr lang="en-US" sz="3600">
                <a:solidFill>
                  <a:srgbClr val="FAFD00"/>
                </a:solidFill>
                <a:latin typeface="Times" charset="0"/>
              </a:rPr>
            </a:br>
            <a:endParaRPr lang="en-US" sz="3600">
              <a:solidFill>
                <a:srgbClr val="FAFD00"/>
              </a:solidFill>
              <a:latin typeface="Times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ChangeArrowheads="1"/>
          </p:cNvSpPr>
          <p:nvPr/>
        </p:nvSpPr>
        <p:spPr bwMode="auto">
          <a:xfrm>
            <a:off x="877888" y="744538"/>
            <a:ext cx="7654925" cy="3192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AFD00"/>
                </a:solidFill>
                <a:latin typeface="Times" charset="0"/>
              </a:rPr>
              <a:t>Proteolytic digestive enzymes </a:t>
            </a:r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• gastric secretion (G)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• pancreatic secretion (P)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• brush border enzymes (BB)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• cytoplasmic (C)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ChangeArrowheads="1"/>
          </p:cNvSpPr>
          <p:nvPr/>
        </p:nvSpPr>
        <p:spPr bwMode="auto">
          <a:xfrm>
            <a:off x="590550" y="195263"/>
            <a:ext cx="8169275" cy="6478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Endopeptidase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: hydrolyzes internal peptide bonds: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	• trypsin (P)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	• chymotrypsin (P)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	• elastase (P)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	• pepsin (G)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Exopeptidase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: hydrolyzes external peptide bonds: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	• carboxypeptidase A (P)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	• carboxypeptidase B (P)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	• aminopeptidase (P, BB, C)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P = pancreas, BB = brush border, C = cytoplasm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ChangeArrowheads="1"/>
          </p:cNvSpPr>
          <p:nvPr/>
        </p:nvSpPr>
        <p:spPr bwMode="auto">
          <a:xfrm>
            <a:off x="361950" y="552450"/>
            <a:ext cx="8369300" cy="268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0339" name="Rectangle 3"/>
          <p:cNvSpPr>
            <a:spLocks noChangeArrowheads="1"/>
          </p:cNvSpPr>
          <p:nvPr/>
        </p:nvSpPr>
        <p:spPr bwMode="auto">
          <a:xfrm>
            <a:off x="439738" y="230188"/>
            <a:ext cx="8378825" cy="6335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AFD00"/>
                </a:solidFill>
                <a:latin typeface="Times" charset="0"/>
              </a:rPr>
              <a:t>Protein digestion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AFD00"/>
                </a:solidFill>
                <a:latin typeface="Times" charset="0"/>
              </a:rPr>
              <a:t>&gt;&gt;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Gastric</a:t>
            </a:r>
            <a:r>
              <a:rPr lang="en-US" sz="2400">
                <a:solidFill>
                  <a:srgbClr val="FFFFFF"/>
                </a:solidFill>
                <a:latin typeface="Times" charset="0"/>
              </a:rPr>
              <a:t> proteolysis</a:t>
            </a:r>
            <a:r>
              <a:rPr lang="en-US" sz="2000">
                <a:solidFill>
                  <a:srgbClr val="FAFD00"/>
                </a:solidFill>
                <a:latin typeface="Times" charset="0"/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AFD00"/>
                </a:solidFill>
                <a:latin typeface="Times" charset="0"/>
              </a:rPr>
              <a:t>pepsin</a:t>
            </a:r>
            <a:r>
              <a:rPr lang="en-US" sz="2000">
                <a:solidFill>
                  <a:srgbClr val="FAFD00"/>
                </a:solidFill>
                <a:latin typeface="Times" charset="0"/>
              </a:rPr>
              <a:t> is activated by low pH from proenzyme pepsinogen and acts as endopeptidase.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AFD00"/>
                </a:solidFill>
                <a:latin typeface="Times" charset="0"/>
              </a:rPr>
              <a:t>&gt;&gt;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Small intestine</a:t>
            </a:r>
            <a:r>
              <a:rPr lang="en-US" sz="2000">
                <a:solidFill>
                  <a:srgbClr val="FAFD00"/>
                </a:solidFill>
                <a:latin typeface="Times" charset="0"/>
              </a:rPr>
              <a:t>: major site of protein digestion. 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000" b="1">
                <a:solidFill>
                  <a:srgbClr val="FFFFFF"/>
                </a:solidFill>
                <a:latin typeface="Times" charset="0"/>
              </a:rPr>
              <a:t>Luminal protein digestion</a:t>
            </a:r>
            <a:r>
              <a:rPr lang="en-US" sz="2000">
                <a:solidFill>
                  <a:srgbClr val="FAFD00"/>
                </a:solidFill>
                <a:latin typeface="Times" charset="0"/>
              </a:rPr>
              <a:t>: Pancreatic proteases are secreted as inactive proenzymes. Chyme in the duodenum stimulates the release of </a:t>
            </a:r>
            <a:r>
              <a:rPr lang="en-US" sz="2000" b="1">
                <a:solidFill>
                  <a:srgbClr val="FAFD00"/>
                </a:solidFill>
                <a:latin typeface="Times" charset="0"/>
              </a:rPr>
              <a:t>enterokinase</a:t>
            </a:r>
            <a:r>
              <a:rPr lang="en-US" sz="2000">
                <a:solidFill>
                  <a:srgbClr val="FAFD00"/>
                </a:solidFill>
                <a:latin typeface="Times" charset="0"/>
              </a:rPr>
              <a:t> (= enteropeptidase) which converts trypsinogen into trypsin (active form). Trypsin itself converts the other proenzymes to active enzymes. Luminal protein digestions produces single amino acids and small peptides (dipeptides, tripeptides and tetrapeptides) 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000" b="1">
                <a:solidFill>
                  <a:srgbClr val="FFFFFF"/>
                </a:solidFill>
                <a:latin typeface="Times" charset="0"/>
              </a:rPr>
              <a:t>Brush border peptidases</a:t>
            </a:r>
            <a:r>
              <a:rPr lang="en-US" sz="2000" b="1">
                <a:solidFill>
                  <a:srgbClr val="FAFD00"/>
                </a:solidFill>
                <a:latin typeface="Times" charset="0"/>
              </a:rPr>
              <a:t> </a:t>
            </a:r>
            <a:r>
              <a:rPr lang="en-US" sz="2000">
                <a:solidFill>
                  <a:srgbClr val="FAFD00"/>
                </a:solidFill>
                <a:latin typeface="Times" charset="0"/>
              </a:rPr>
              <a:t>are integral membrane proteins produce single amino acids and smaller peptides from tetrapeptides and larger peptides.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000" b="1">
                <a:solidFill>
                  <a:srgbClr val="FFFFFF"/>
                </a:solidFill>
                <a:latin typeface="Times" charset="0"/>
              </a:rPr>
              <a:t>Intracellular cytoplasmic peptidases</a:t>
            </a:r>
            <a:r>
              <a:rPr lang="en-US" sz="2000" b="1">
                <a:solidFill>
                  <a:srgbClr val="FAFD00"/>
                </a:solidFill>
                <a:latin typeface="Times" charset="0"/>
              </a:rPr>
              <a:t> </a:t>
            </a:r>
            <a:r>
              <a:rPr lang="en-US" sz="2000">
                <a:solidFill>
                  <a:srgbClr val="FAFD00"/>
                </a:solidFill>
                <a:latin typeface="Times" charset="0"/>
              </a:rPr>
              <a:t>break down dipeptides and tripeptides into single amino acids.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ChangeArrowheads="1"/>
          </p:cNvSpPr>
          <p:nvPr/>
        </p:nvSpPr>
        <p:spPr bwMode="auto">
          <a:xfrm>
            <a:off x="552450" y="800100"/>
            <a:ext cx="83629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6179" name="Rectangle 3"/>
          <p:cNvSpPr>
            <a:spLocks noChangeArrowheads="1"/>
          </p:cNvSpPr>
          <p:nvPr/>
        </p:nvSpPr>
        <p:spPr bwMode="auto">
          <a:xfrm>
            <a:off x="363538" y="0"/>
            <a:ext cx="8340725" cy="6600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AFD00"/>
                </a:solidFill>
                <a:latin typeface="Times" charset="0"/>
              </a:rPr>
              <a:t>Protein absorption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Products of protein digestion are absorbed as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amino acids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:	 7 amino acid transporters in brush border 				membrane (B&amp;L, table 39-2):</a:t>
            </a:r>
          </a:p>
          <a:p>
            <a:r>
              <a:rPr lang="en-US" sz="2400">
                <a:solidFill>
                  <a:srgbClr val="FAFD00"/>
                </a:solidFill>
                <a:latin typeface="Times" charset="0"/>
              </a:rPr>
              <a:t>	- 5 Na-dependent (absorption occurs via secondary active 		process by carrier that are energetically coupled to 		the Na+ concentration gradient across the brush 		border 	membrane of intestinal epithelial cells)</a:t>
            </a:r>
          </a:p>
          <a:p>
            <a:r>
              <a:rPr lang="en-US" sz="2400">
                <a:solidFill>
                  <a:srgbClr val="FAFD00"/>
                </a:solidFill>
                <a:latin typeface="Times" charset="0"/>
              </a:rPr>
              <a:t>	- 2 Na-independent (facilitated transport).</a:t>
            </a:r>
          </a:p>
          <a:p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peptides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:  	di- and tripeptides by peptide transporters.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(•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proteins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: 	in the newborn of some animal species absorption 	of immunoglobulins provides an important form of passive 	immunity).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ChangeArrowheads="1"/>
          </p:cNvSpPr>
          <p:nvPr/>
        </p:nvSpPr>
        <p:spPr bwMode="auto">
          <a:xfrm>
            <a:off x="533400" y="990600"/>
            <a:ext cx="8001000" cy="3743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AFD00"/>
                </a:solidFill>
                <a:latin typeface="Times" charset="0"/>
              </a:rPr>
              <a:t>Amino acid transport across the basolateral membrane</a:t>
            </a:r>
          </a:p>
          <a:p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r>
              <a:rPr lang="en-US" sz="2400">
                <a:solidFill>
                  <a:srgbClr val="FAFD00"/>
                </a:solidFill>
                <a:latin typeface="Times" charset="0"/>
              </a:rPr>
              <a:t>• 5 classes of amino acid transporter at the basolateral 		membrane (B&amp;L, table 39-3)</a:t>
            </a:r>
          </a:p>
          <a:p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r>
              <a:rPr lang="en-US" sz="2400">
                <a:solidFill>
                  <a:srgbClr val="FAFD00"/>
                </a:solidFill>
                <a:latin typeface="Times" charset="0"/>
              </a:rPr>
              <a:t>	- 2 Na-dependent</a:t>
            </a:r>
          </a:p>
          <a:p>
            <a:r>
              <a:rPr lang="en-US" sz="2400">
                <a:solidFill>
                  <a:srgbClr val="FAFD00"/>
                </a:solidFill>
                <a:latin typeface="Times" charset="0"/>
              </a:rPr>
              <a:t>	- 3 Na-independent</a:t>
            </a:r>
          </a:p>
          <a:p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r>
              <a:rPr lang="en-US" sz="2400">
                <a:solidFill>
                  <a:srgbClr val="FAFD00"/>
                </a:solidFill>
                <a:latin typeface="Times" charset="0"/>
              </a:rPr>
              <a:t>•  Amino acids are transported in the portal blood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2386" name="Picture 2"/>
          <p:cNvPicPr>
            <a:picLocks noGrp="1" noChangeArrowheads="1"/>
          </p:cNvPicPr>
          <p:nvPr>
            <p:ph type="chart" idx="1"/>
          </p:nvPr>
        </p:nvPicPr>
        <p:blipFill>
          <a:blip r:embed="rId2"/>
          <a:srcRect r="1709" b="10931"/>
          <a:stretch>
            <a:fillRect/>
          </a:stretch>
        </p:blipFill>
        <p:spPr>
          <a:xfrm>
            <a:off x="2081213" y="133350"/>
            <a:ext cx="6910387" cy="6545263"/>
          </a:xfrm>
          <a:solidFill>
            <a:srgbClr val="CECECE"/>
          </a:solidFill>
          <a:ln/>
        </p:spPr>
      </p:pic>
      <p:sp>
        <p:nvSpPr>
          <p:cNvPr id="272387" name="Rectangle 3"/>
          <p:cNvSpPr>
            <a:spLocks noChangeArrowheads="1"/>
          </p:cNvSpPr>
          <p:nvPr/>
        </p:nvSpPr>
        <p:spPr bwMode="auto">
          <a:xfrm>
            <a:off x="0" y="1362075"/>
            <a:ext cx="2089150" cy="155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 sz="3200">
                <a:solidFill>
                  <a:srgbClr val="FAFD00"/>
                </a:solidFill>
                <a:latin typeface="Times" charset="0"/>
              </a:rPr>
              <a:t>protein </a:t>
            </a:r>
          </a:p>
          <a:p>
            <a:r>
              <a:rPr lang="en-US" sz="3200">
                <a:solidFill>
                  <a:srgbClr val="FAFD00"/>
                </a:solidFill>
                <a:latin typeface="Times" charset="0"/>
              </a:rPr>
              <a:t>digestion &amp;</a:t>
            </a:r>
          </a:p>
          <a:p>
            <a:r>
              <a:rPr lang="en-US" sz="3200">
                <a:solidFill>
                  <a:srgbClr val="FAFD00"/>
                </a:solidFill>
                <a:latin typeface="Times" charset="0"/>
              </a:rPr>
              <a:t>absorption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/>
        </p:nvSpPr>
        <p:spPr bwMode="auto">
          <a:xfrm>
            <a:off x="8153400" y="6248400"/>
            <a:ext cx="762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Times" charset="0"/>
              </a:rPr>
              <a:t>95</a:t>
            </a:r>
            <a:endParaRPr lang="en-US" sz="2000">
              <a:solidFill>
                <a:srgbClr val="FAFD00"/>
              </a:solidFill>
              <a:latin typeface="Times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6750" y="1733550"/>
            <a:ext cx="77724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FAFD00"/>
                </a:solidFill>
                <a:latin typeface="Times" charset="0"/>
              </a:rPr>
              <a:t>Absorption of vitamins</a:t>
            </a:r>
            <a:r>
              <a:rPr lang="en-US" sz="3600">
                <a:solidFill>
                  <a:srgbClr val="FAFD00"/>
                </a:solidFill>
                <a:latin typeface="Times" charset="0"/>
              </a:rPr>
              <a:t/>
            </a:r>
            <a:br>
              <a:rPr lang="en-US" sz="3600">
                <a:solidFill>
                  <a:srgbClr val="FAFD00"/>
                </a:solidFill>
                <a:latin typeface="Times" charset="0"/>
              </a:rPr>
            </a:br>
            <a:endParaRPr lang="en-US" sz="3600">
              <a:solidFill>
                <a:srgbClr val="FAFD00"/>
              </a:solidFill>
              <a:latin typeface="Times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ChangeArrowheads="1"/>
          </p:cNvSpPr>
          <p:nvPr/>
        </p:nvSpPr>
        <p:spPr bwMode="auto">
          <a:xfrm>
            <a:off x="592138" y="573088"/>
            <a:ext cx="8016875" cy="477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AFD00"/>
                </a:solidFill>
                <a:latin typeface="Times" charset="0"/>
              </a:rPr>
              <a:t>Vitamins: </a:t>
            </a:r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organic substances needed in small quantities for normal metabolic function, growth and maintenance of the body.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Fat-soluble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 vitamins: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Vitamins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A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,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D, E 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and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K</a:t>
            </a:r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Water-soluble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 vitamins: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Vitamins 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B</a:t>
            </a:r>
            <a:r>
              <a:rPr lang="en-US" sz="2400" b="1" baseline="-25000">
                <a:solidFill>
                  <a:srgbClr val="FAFD00"/>
                </a:solidFill>
                <a:latin typeface="Times" charset="0"/>
              </a:rPr>
              <a:t>1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, B</a:t>
            </a:r>
            <a:r>
              <a:rPr lang="en-US" sz="2400" b="1" baseline="-25000">
                <a:solidFill>
                  <a:srgbClr val="FAFD00"/>
                </a:solidFill>
                <a:latin typeface="Times" charset="0"/>
              </a:rPr>
              <a:t>2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, B</a:t>
            </a:r>
            <a:r>
              <a:rPr lang="en-US" sz="2400" b="1" baseline="-25000">
                <a:solidFill>
                  <a:srgbClr val="FAFD00"/>
                </a:solidFill>
                <a:latin typeface="Times" charset="0"/>
              </a:rPr>
              <a:t>6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, B</a:t>
            </a:r>
            <a:r>
              <a:rPr lang="en-US" sz="2400" b="1" baseline="-25000">
                <a:solidFill>
                  <a:srgbClr val="FAFD00"/>
                </a:solidFill>
                <a:latin typeface="Times" charset="0"/>
              </a:rPr>
              <a:t>12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,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niacin, biotin 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and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folic acid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6750" y="1733550"/>
            <a:ext cx="77724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FAFD00"/>
                </a:solidFill>
                <a:latin typeface="Times" charset="0"/>
              </a:rPr>
              <a:t>Digestion and absorption of carbohydrates</a:t>
            </a:r>
            <a:r>
              <a:rPr lang="en-US" sz="3600">
                <a:solidFill>
                  <a:srgbClr val="FAFD00"/>
                </a:solidFill>
                <a:latin typeface="Times" charset="0"/>
              </a:rPr>
              <a:t/>
            </a:r>
            <a:br>
              <a:rPr lang="en-US" sz="3600">
                <a:solidFill>
                  <a:srgbClr val="FAFD00"/>
                </a:solidFill>
                <a:latin typeface="Times" charset="0"/>
              </a:rPr>
            </a:br>
            <a:endParaRPr lang="en-US" sz="3600">
              <a:solidFill>
                <a:srgbClr val="FAFD00"/>
              </a:solidFill>
              <a:latin typeface="Times" charset="0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ChangeArrowheads="1"/>
          </p:cNvSpPr>
          <p:nvPr/>
        </p:nvSpPr>
        <p:spPr bwMode="auto">
          <a:xfrm>
            <a:off x="649288" y="344488"/>
            <a:ext cx="7959725" cy="5322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3200" dirty="0">
                <a:solidFill>
                  <a:srgbClr val="FAFD00"/>
                </a:solidFill>
                <a:latin typeface="Times" charset="0"/>
              </a:rPr>
              <a:t>Water-soluble vitamins (cont.): </a:t>
            </a:r>
            <a:endParaRPr lang="en-US" sz="2400" dirty="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endParaRPr lang="en-US" sz="2400" b="1" dirty="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FFFF"/>
                </a:solidFill>
                <a:latin typeface="Times" charset="0"/>
              </a:rPr>
              <a:t>Absorption of Vitamin B</a:t>
            </a:r>
            <a:r>
              <a:rPr lang="en-US" sz="2400" b="1" baseline="-25000" dirty="0">
                <a:solidFill>
                  <a:srgbClr val="FFFFFF"/>
                </a:solidFill>
                <a:latin typeface="Times" charset="0"/>
              </a:rPr>
              <a:t>12</a:t>
            </a:r>
            <a:endParaRPr lang="en-US" sz="2400" b="1" dirty="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AFD00"/>
                </a:solidFill>
                <a:latin typeface="Times" charset="0"/>
              </a:rPr>
              <a:t>• Vitamin B</a:t>
            </a:r>
            <a:r>
              <a:rPr lang="en-US" sz="2400" baseline="-25000" dirty="0">
                <a:solidFill>
                  <a:srgbClr val="FAFD00"/>
                </a:solidFill>
                <a:latin typeface="Times" charset="0"/>
              </a:rPr>
              <a:t>12 </a:t>
            </a:r>
            <a:r>
              <a:rPr lang="en-US" sz="2400" dirty="0">
                <a:solidFill>
                  <a:srgbClr val="FAFD00"/>
                </a:solidFill>
                <a:latin typeface="Times" charset="0"/>
              </a:rPr>
              <a:t>(</a:t>
            </a:r>
            <a:r>
              <a:rPr lang="en-US" sz="2400" dirty="0" err="1">
                <a:solidFill>
                  <a:srgbClr val="FAFD00"/>
                </a:solidFill>
                <a:latin typeface="Times" charset="0"/>
              </a:rPr>
              <a:t>cobalamin</a:t>
            </a:r>
            <a:r>
              <a:rPr lang="en-US" sz="2400" dirty="0">
                <a:solidFill>
                  <a:srgbClr val="FAFD00"/>
                </a:solidFill>
                <a:latin typeface="Times" charset="0"/>
              </a:rPr>
              <a:t>) is bound to a </a:t>
            </a:r>
            <a:r>
              <a:rPr lang="en-US" sz="2400" dirty="0" err="1">
                <a:solidFill>
                  <a:srgbClr val="FAFD00"/>
                </a:solidFill>
                <a:latin typeface="Times" charset="0"/>
              </a:rPr>
              <a:t>cobalamin</a:t>
            </a:r>
            <a:r>
              <a:rPr lang="en-US" sz="2400" dirty="0">
                <a:solidFill>
                  <a:srgbClr val="FAFD00"/>
                </a:solidFill>
                <a:latin typeface="Times" charset="0"/>
              </a:rPr>
              <a:t> binding protein (</a:t>
            </a:r>
            <a:r>
              <a:rPr lang="en-US" sz="2400" b="1" dirty="0">
                <a:solidFill>
                  <a:srgbClr val="FAFD00"/>
                </a:solidFill>
                <a:latin typeface="Times" charset="0"/>
              </a:rPr>
              <a:t>intrinsic factor</a:t>
            </a:r>
            <a:r>
              <a:rPr lang="en-US" sz="2400" dirty="0">
                <a:solidFill>
                  <a:srgbClr val="FAFD00"/>
                </a:solidFill>
                <a:latin typeface="Times" charset="0"/>
              </a:rPr>
              <a:t>) secreted by the parietal cells of the stomach. 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AFD00"/>
                </a:solidFill>
                <a:latin typeface="Times" charset="0"/>
              </a:rPr>
              <a:t>• The Vitamin B</a:t>
            </a:r>
            <a:r>
              <a:rPr lang="en-US" sz="2400" baseline="-25000" dirty="0">
                <a:solidFill>
                  <a:srgbClr val="FAFD00"/>
                </a:solidFill>
                <a:latin typeface="Times" charset="0"/>
              </a:rPr>
              <a:t>12</a:t>
            </a:r>
            <a:r>
              <a:rPr lang="en-US" sz="2400" dirty="0">
                <a:solidFill>
                  <a:srgbClr val="FAFD00"/>
                </a:solidFill>
                <a:latin typeface="Times" charset="0"/>
              </a:rPr>
              <a:t>-intrinsic factor complex is absorbed in the terminal ileum. 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AFD00"/>
                </a:solidFill>
                <a:latin typeface="Times" charset="0"/>
              </a:rPr>
              <a:t>• Transport in the blood of Vitamin B</a:t>
            </a:r>
            <a:r>
              <a:rPr lang="en-US" sz="2400" baseline="-25000" dirty="0">
                <a:solidFill>
                  <a:srgbClr val="FAFD00"/>
                </a:solidFill>
                <a:latin typeface="Times" charset="0"/>
              </a:rPr>
              <a:t>12</a:t>
            </a:r>
            <a:r>
              <a:rPr lang="en-US" sz="2400" dirty="0">
                <a:solidFill>
                  <a:srgbClr val="FAFD00"/>
                </a:solidFill>
                <a:latin typeface="Times" charset="0"/>
              </a:rPr>
              <a:t> by binding to the protein </a:t>
            </a:r>
            <a:r>
              <a:rPr lang="en-US" sz="2400" dirty="0" err="1">
                <a:solidFill>
                  <a:srgbClr val="FAFD00"/>
                </a:solidFill>
                <a:latin typeface="Times" charset="0"/>
              </a:rPr>
              <a:t>transcobalamin</a:t>
            </a:r>
            <a:r>
              <a:rPr lang="en-US" sz="2400" dirty="0">
                <a:solidFill>
                  <a:srgbClr val="FAFD00"/>
                </a:solidFill>
                <a:latin typeface="Times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AFD00"/>
                </a:solidFill>
                <a:latin typeface="Times" charset="0"/>
              </a:rPr>
              <a:t>• Vitamin B</a:t>
            </a:r>
            <a:r>
              <a:rPr lang="en-US" sz="2400" baseline="-25000" dirty="0">
                <a:solidFill>
                  <a:srgbClr val="FAFD00"/>
                </a:solidFill>
                <a:latin typeface="Times" charset="0"/>
              </a:rPr>
              <a:t>12</a:t>
            </a:r>
            <a:r>
              <a:rPr lang="en-US" sz="2400" dirty="0">
                <a:solidFill>
                  <a:srgbClr val="FAFD00"/>
                </a:solidFill>
                <a:latin typeface="Times" charset="0"/>
              </a:rPr>
              <a:t> is stored in the liver.</a:t>
            </a:r>
          </a:p>
        </p:txBody>
      </p:sp>
      <p:sp>
        <p:nvSpPr>
          <p:cNvPr id="3" name="Rectangle 2"/>
          <p:cNvSpPr>
            <a:spLocks noGrp="1" noChangeArrowheads="1"/>
          </p:cNvSpPr>
          <p:nvPr/>
        </p:nvSpPr>
        <p:spPr>
          <a:xfrm>
            <a:off x="457200" y="28575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/>
        </p:nvSpPr>
        <p:spPr>
          <a:xfrm>
            <a:off x="381000" y="28956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eaLnBrk="1" hangingPunct="1"/>
            <a:endParaRPr lang="en-US" dirty="0" smtClean="0"/>
          </a:p>
        </p:txBody>
      </p:sp>
      <p:sp>
        <p:nvSpPr>
          <p:cNvPr id="3" name="Rectangle 2"/>
          <p:cNvSpPr>
            <a:spLocks noGrp="1" noChangeArrowheads="1"/>
          </p:cNvSpPr>
          <p:nvPr/>
        </p:nvSpPr>
        <p:spPr>
          <a:xfrm>
            <a:off x="609600" y="30099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r" eaLnBrk="1" hangingPunct="1"/>
            <a:r>
              <a:rPr lang="en-US" dirty="0" smtClean="0">
                <a:solidFill>
                  <a:srgbClr val="FF0000"/>
                </a:solidFill>
              </a:rPr>
              <a:t>Thank you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ChangeArrowheads="1"/>
          </p:cNvSpPr>
          <p:nvPr/>
        </p:nvSpPr>
        <p:spPr bwMode="auto">
          <a:xfrm>
            <a:off x="725488" y="268288"/>
            <a:ext cx="7978775" cy="6113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AFD00"/>
                </a:solidFill>
                <a:latin typeface="Times" charset="0"/>
              </a:rPr>
              <a:t>Diet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 contains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digestible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carbohydrates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• </a:t>
            </a:r>
            <a:r>
              <a:rPr lang="en-US" sz="2400">
                <a:solidFill>
                  <a:srgbClr val="FFFFFF"/>
                </a:solidFill>
                <a:latin typeface="Times" charset="0"/>
              </a:rPr>
              <a:t>monosaccharides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: glucose, fructose, sorbitol, 		(galactose in form of milk lactose = galactose+glucose)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• </a:t>
            </a:r>
            <a:r>
              <a:rPr lang="en-US" sz="2400">
                <a:solidFill>
                  <a:srgbClr val="FFFFFF"/>
                </a:solidFill>
                <a:latin typeface="Times" charset="0"/>
              </a:rPr>
              <a:t>disaccharides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: sucrose, lactose, maltose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• </a:t>
            </a:r>
            <a:r>
              <a:rPr lang="en-US" sz="2400">
                <a:solidFill>
                  <a:srgbClr val="FFFFFF"/>
                </a:solidFill>
                <a:latin typeface="Times" charset="0"/>
              </a:rPr>
              <a:t>oligosaccharides/polysaccharides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: starch (made of 		amylose and amylopectin), dextrins, glycogen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•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non-digestible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 carbohydrates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dietary </a:t>
            </a:r>
            <a:r>
              <a:rPr lang="en-US" sz="2400" b="1">
                <a:solidFill>
                  <a:srgbClr val="FAFD00"/>
                </a:solidFill>
                <a:latin typeface="Times" charset="0"/>
              </a:rPr>
              <a:t>fibers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, mainly </a:t>
            </a:r>
            <a:r>
              <a:rPr lang="en-US" sz="2400">
                <a:solidFill>
                  <a:srgbClr val="FFFFFF"/>
                </a:solidFill>
                <a:latin typeface="Times" charset="0"/>
              </a:rPr>
              <a:t>cellulose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 (ß-1,4 linked glucose 	polymer; humans lack enzyme to hydrolyse ß-1,4 		bonds). Fibers are extremely important for regular 		bowel movements.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ChangeArrowheads="1"/>
          </p:cNvSpPr>
          <p:nvPr/>
        </p:nvSpPr>
        <p:spPr bwMode="auto">
          <a:xfrm>
            <a:off x="706438" y="496888"/>
            <a:ext cx="7445375" cy="55514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AFD00"/>
                </a:solidFill>
                <a:latin typeface="Times" charset="0"/>
              </a:rPr>
              <a:t>Digestive enzymes break down oligosaccharides and polysaccharides into the 3 </a:t>
            </a:r>
            <a:r>
              <a:rPr lang="en-US" sz="2800" b="1">
                <a:solidFill>
                  <a:srgbClr val="FAFD00"/>
                </a:solidFill>
                <a:latin typeface="Times" charset="0"/>
              </a:rPr>
              <a:t>absorbable monosaccharides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		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		• </a:t>
            </a:r>
            <a:r>
              <a:rPr lang="en-US" sz="2800">
                <a:solidFill>
                  <a:srgbClr val="FAFD00"/>
                </a:solidFill>
                <a:latin typeface="Times" charset="0"/>
              </a:rPr>
              <a:t>glucose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		• </a:t>
            </a:r>
            <a:r>
              <a:rPr lang="en-US" sz="2800">
                <a:solidFill>
                  <a:srgbClr val="FAFD00"/>
                </a:solidFill>
                <a:latin typeface="Times" charset="0"/>
              </a:rPr>
              <a:t>fructose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		•</a:t>
            </a:r>
            <a:r>
              <a:rPr lang="en-US" sz="2800">
                <a:solidFill>
                  <a:srgbClr val="FAFD00"/>
                </a:solidFill>
                <a:latin typeface="Times" charset="0"/>
              </a:rPr>
              <a:t> galactose</a:t>
            </a:r>
          </a:p>
          <a:p>
            <a:pPr>
              <a:spcBef>
                <a:spcPct val="50000"/>
              </a:spcBef>
            </a:pPr>
            <a:endParaRPr lang="en-US" sz="28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endParaRPr lang="en-US" sz="2800">
              <a:solidFill>
                <a:srgbClr val="FAFD00"/>
              </a:solidFill>
              <a:latin typeface="Times" charset="0"/>
            </a:endParaRPr>
          </a:p>
          <a:p>
            <a:pPr algn="ctr"/>
            <a:endParaRPr lang="en-US" sz="2800">
              <a:solidFill>
                <a:srgbClr val="FAFD00"/>
              </a:solidFill>
              <a:latin typeface="Times" charset="0"/>
            </a:endParaRPr>
          </a:p>
        </p:txBody>
      </p:sp>
      <p:sp>
        <p:nvSpPr>
          <p:cNvPr id="246787" name="Rectangle 3"/>
          <p:cNvSpPr>
            <a:spLocks noChangeArrowheads="1"/>
          </p:cNvSpPr>
          <p:nvPr/>
        </p:nvSpPr>
        <p:spPr bwMode="auto">
          <a:xfrm>
            <a:off x="3187700" y="2578100"/>
            <a:ext cx="2197100" cy="179705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ChangeArrowheads="1"/>
          </p:cNvSpPr>
          <p:nvPr/>
        </p:nvSpPr>
        <p:spPr bwMode="auto">
          <a:xfrm>
            <a:off x="915988" y="1754188"/>
            <a:ext cx="7273925" cy="2439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AFD00"/>
                </a:solidFill>
                <a:latin typeface="Times" charset="0"/>
              </a:rPr>
              <a:t>Digestive enzymes for carbohydrate digestion</a:t>
            </a:r>
          </a:p>
          <a:p>
            <a:pPr>
              <a:spcBef>
                <a:spcPct val="50000"/>
              </a:spcBef>
            </a:pPr>
            <a:endParaRPr lang="en-US" sz="28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• </a:t>
            </a:r>
            <a:r>
              <a:rPr lang="en-US" sz="2800">
                <a:solidFill>
                  <a:srgbClr val="FFFFFF"/>
                </a:solidFill>
                <a:latin typeface="Times" charset="0"/>
              </a:rPr>
              <a:t>luminal</a:t>
            </a:r>
            <a:r>
              <a:rPr lang="en-US" sz="2800">
                <a:solidFill>
                  <a:srgbClr val="FAFD00"/>
                </a:solidFill>
                <a:latin typeface="Times" charset="0"/>
              </a:rPr>
              <a:t> digestive enzymes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AFD00"/>
                </a:solidFill>
                <a:latin typeface="Times" charset="0"/>
              </a:rPr>
              <a:t>	• </a:t>
            </a:r>
            <a:r>
              <a:rPr lang="en-US" sz="2800">
                <a:solidFill>
                  <a:srgbClr val="FFFFFF"/>
                </a:solidFill>
                <a:latin typeface="Times" charset="0"/>
              </a:rPr>
              <a:t>brushborder</a:t>
            </a:r>
            <a:r>
              <a:rPr lang="en-US" sz="2800">
                <a:solidFill>
                  <a:srgbClr val="FAFD00"/>
                </a:solidFill>
                <a:latin typeface="Times" charset="0"/>
              </a:rPr>
              <a:t> enzymes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ChangeArrowheads="1"/>
          </p:cNvSpPr>
          <p:nvPr/>
        </p:nvSpPr>
        <p:spPr bwMode="auto">
          <a:xfrm>
            <a:off x="420688" y="287338"/>
            <a:ext cx="8359775" cy="3254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AFD00"/>
                </a:solidFill>
                <a:latin typeface="Times" charset="0"/>
              </a:rPr>
              <a:t>Luminal digestive enzymes for carbohydrate digestion: </a:t>
            </a:r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endParaRPr lang="en-US" sz="2400">
              <a:solidFill>
                <a:srgbClr val="FAFD00"/>
              </a:solidFill>
              <a:latin typeface="Times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FF"/>
                </a:solidFill>
                <a:latin typeface="Times" charset="0"/>
              </a:rPr>
              <a:t>salivary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 and </a:t>
            </a:r>
            <a:r>
              <a:rPr lang="en-US" sz="2400" b="1">
                <a:solidFill>
                  <a:srgbClr val="FFFFFF"/>
                </a:solidFill>
                <a:latin typeface="Times" charset="0"/>
              </a:rPr>
              <a:t>pancreatic amylase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: cleaves the </a:t>
            </a:r>
            <a:r>
              <a:rPr lang="en-US" sz="2400">
                <a:solidFill>
                  <a:srgbClr val="FAFD00"/>
                </a:solidFill>
                <a:latin typeface="Symbol" pitchFamily="18" charset="2"/>
              </a:rPr>
              <a:t>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-1,4 glycosidic bond of amylose and amylopectin (starch and glycogen) to produce maltose, maltotriose and </a:t>
            </a:r>
            <a:r>
              <a:rPr lang="en-US" sz="2400">
                <a:solidFill>
                  <a:srgbClr val="FAFD00"/>
                </a:solidFill>
                <a:latin typeface="Symbol" pitchFamily="18" charset="2"/>
              </a:rPr>
              <a:t>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-limit dextrins.  </a:t>
            </a:r>
          </a:p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FAFD00"/>
                </a:solidFill>
                <a:latin typeface="Times" charset="0"/>
              </a:rPr>
              <a:t>Note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: </a:t>
            </a:r>
            <a:r>
              <a:rPr lang="en-US" sz="2400">
                <a:solidFill>
                  <a:srgbClr val="FAFD00"/>
                </a:solidFill>
                <a:latin typeface="Symbol" pitchFamily="18" charset="2"/>
              </a:rPr>
              <a:t>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 -amylase cannot hydrolyze </a:t>
            </a:r>
            <a:r>
              <a:rPr lang="en-US" sz="2400">
                <a:solidFill>
                  <a:srgbClr val="FAFD00"/>
                </a:solidFill>
                <a:latin typeface="Symbol" pitchFamily="18" charset="2"/>
              </a:rPr>
              <a:t>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 -1,6 and terminal </a:t>
            </a:r>
            <a:r>
              <a:rPr lang="en-US" sz="2400">
                <a:solidFill>
                  <a:srgbClr val="FAFD00"/>
                </a:solidFill>
                <a:latin typeface="Symbol" pitchFamily="18" charset="2"/>
              </a:rPr>
              <a:t></a:t>
            </a:r>
            <a:r>
              <a:rPr lang="en-US" sz="2400">
                <a:solidFill>
                  <a:srgbClr val="FAFD00"/>
                </a:solidFill>
                <a:latin typeface="Times" charset="0"/>
              </a:rPr>
              <a:t> -1,4 glycosidic bonds.</a:t>
            </a:r>
          </a:p>
        </p:txBody>
      </p:sp>
      <p:pic>
        <p:nvPicPr>
          <p:cNvPr id="248835" name="Picture 3"/>
          <p:cNvPicPr>
            <a:picLocks noGrp="1" noChangeArrowheads="1"/>
          </p:cNvPicPr>
          <p:nvPr>
            <p:ph type="chart" idx="1"/>
          </p:nvPr>
        </p:nvPicPr>
        <p:blipFill>
          <a:blip r:embed="rId2"/>
          <a:srcRect r="2202" b="33592"/>
          <a:stretch>
            <a:fillRect/>
          </a:stretch>
        </p:blipFill>
        <p:spPr>
          <a:xfrm>
            <a:off x="1616075" y="3733800"/>
            <a:ext cx="5432425" cy="2724150"/>
          </a:xfrm>
          <a:solidFill>
            <a:srgbClr val="CECECE"/>
          </a:solidFill>
          <a:ln/>
        </p:spPr>
      </p:pic>
      <p:sp>
        <p:nvSpPr>
          <p:cNvPr id="248836" name="Line 4"/>
          <p:cNvSpPr>
            <a:spLocks noChangeShapeType="1"/>
          </p:cNvSpPr>
          <p:nvPr/>
        </p:nvSpPr>
        <p:spPr bwMode="auto">
          <a:xfrm flipH="1">
            <a:off x="2667000" y="5403850"/>
            <a:ext cx="609600" cy="26035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8837" name="Group 5"/>
          <p:cNvGrpSpPr>
            <a:grpSpLocks/>
          </p:cNvGrpSpPr>
          <p:nvPr/>
        </p:nvGrpSpPr>
        <p:grpSpPr bwMode="auto">
          <a:xfrm>
            <a:off x="4121150" y="5035550"/>
            <a:ext cx="285750" cy="647700"/>
            <a:chOff x="2596" y="3172"/>
            <a:chExt cx="180" cy="408"/>
          </a:xfrm>
        </p:grpSpPr>
        <p:sp>
          <p:nvSpPr>
            <p:cNvPr id="248838" name="Line 6"/>
            <p:cNvSpPr>
              <a:spLocks noChangeShapeType="1"/>
            </p:cNvSpPr>
            <p:nvPr/>
          </p:nvSpPr>
          <p:spPr bwMode="auto">
            <a:xfrm flipV="1">
              <a:off x="2596" y="3172"/>
              <a:ext cx="144" cy="40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39" name="Line 7"/>
            <p:cNvSpPr>
              <a:spLocks noChangeShapeType="1"/>
            </p:cNvSpPr>
            <p:nvPr/>
          </p:nvSpPr>
          <p:spPr bwMode="auto">
            <a:xfrm>
              <a:off x="2636" y="3264"/>
              <a:ext cx="108" cy="132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40" name="Line 8"/>
            <p:cNvSpPr>
              <a:spLocks noChangeShapeType="1"/>
            </p:cNvSpPr>
            <p:nvPr/>
          </p:nvSpPr>
          <p:spPr bwMode="auto">
            <a:xfrm flipV="1">
              <a:off x="2600" y="3296"/>
              <a:ext cx="176" cy="6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8841" name="Group 9"/>
          <p:cNvGrpSpPr>
            <a:grpSpLocks/>
          </p:cNvGrpSpPr>
          <p:nvPr/>
        </p:nvGrpSpPr>
        <p:grpSpPr bwMode="auto">
          <a:xfrm>
            <a:off x="3613150" y="4114800"/>
            <a:ext cx="285750" cy="647700"/>
            <a:chOff x="2276" y="2592"/>
            <a:chExt cx="180" cy="408"/>
          </a:xfrm>
        </p:grpSpPr>
        <p:sp>
          <p:nvSpPr>
            <p:cNvPr id="248842" name="Line 10"/>
            <p:cNvSpPr>
              <a:spLocks noChangeShapeType="1"/>
            </p:cNvSpPr>
            <p:nvPr/>
          </p:nvSpPr>
          <p:spPr bwMode="auto">
            <a:xfrm flipV="1">
              <a:off x="2276" y="2592"/>
              <a:ext cx="144" cy="40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43" name="Line 11"/>
            <p:cNvSpPr>
              <a:spLocks noChangeShapeType="1"/>
            </p:cNvSpPr>
            <p:nvPr/>
          </p:nvSpPr>
          <p:spPr bwMode="auto">
            <a:xfrm>
              <a:off x="2316" y="2684"/>
              <a:ext cx="108" cy="132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44" name="Line 12"/>
            <p:cNvSpPr>
              <a:spLocks noChangeShapeType="1"/>
            </p:cNvSpPr>
            <p:nvPr/>
          </p:nvSpPr>
          <p:spPr bwMode="auto">
            <a:xfrm flipV="1">
              <a:off x="2280" y="2716"/>
              <a:ext cx="176" cy="6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8845" name="Text Box 13"/>
          <p:cNvSpPr txBox="1">
            <a:spLocks noChangeArrowheads="1"/>
          </p:cNvSpPr>
          <p:nvPr/>
        </p:nvSpPr>
        <p:spPr bwMode="auto">
          <a:xfrm>
            <a:off x="7077075" y="6035675"/>
            <a:ext cx="533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AFD00"/>
                </a:solidFill>
                <a:latin typeface="Times" charset="0"/>
              </a:rPr>
              <a:t>87</a:t>
            </a:r>
            <a:endParaRPr lang="en-US" sz="2000">
              <a:solidFill>
                <a:srgbClr val="FAFD00"/>
              </a:solidFill>
              <a:latin typeface="Times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00" name="Object 0"/>
          <p:cNvGraphicFramePr>
            <a:graphicFrameLocks/>
          </p:cNvGraphicFramePr>
          <p:nvPr>
            <p:ph type="tbl" idx="1"/>
          </p:nvPr>
        </p:nvGraphicFramePr>
        <p:xfrm>
          <a:off x="685800" y="2282825"/>
          <a:ext cx="7759700" cy="3498850"/>
        </p:xfrm>
        <a:graphic>
          <a:graphicData uri="http://schemas.openxmlformats.org/presentationml/2006/ole">
            <p:oleObj spid="_x0000_s307200" name="Document" r:id="rId3" imgW="7912100" imgH="3568700" progId="Word.Document.8">
              <p:embed/>
            </p:oleObj>
          </a:graphicData>
        </a:graphic>
      </p:graphicFrame>
      <p:sp>
        <p:nvSpPr>
          <p:cNvPr id="249859" name="Rectangle 3"/>
          <p:cNvSpPr>
            <a:spLocks noChangeArrowheads="1"/>
          </p:cNvSpPr>
          <p:nvPr/>
        </p:nvSpPr>
        <p:spPr bwMode="auto">
          <a:xfrm>
            <a:off x="534988" y="287338"/>
            <a:ext cx="7693025" cy="1157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FF"/>
                </a:solidFill>
                <a:latin typeface="Times" charset="0"/>
              </a:rPr>
              <a:t>Brush border enzymes</a:t>
            </a:r>
            <a:r>
              <a:rPr lang="en-US" sz="2800">
                <a:solidFill>
                  <a:srgbClr val="FAFD00"/>
                </a:solidFill>
                <a:latin typeface="Times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AFD00"/>
                </a:solidFill>
                <a:latin typeface="Times" charset="0"/>
              </a:rPr>
              <a:t>digest disaccharides and oligosaccharides</a:t>
            </a:r>
          </a:p>
        </p:txBody>
      </p:sp>
      <p:sp>
        <p:nvSpPr>
          <p:cNvPr id="249860" name="Rectangle 4"/>
          <p:cNvSpPr>
            <a:spLocks noChangeArrowheads="1"/>
          </p:cNvSpPr>
          <p:nvPr/>
        </p:nvSpPr>
        <p:spPr bwMode="auto">
          <a:xfrm>
            <a:off x="539750" y="2082800"/>
            <a:ext cx="8026400" cy="3778250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1" name="Line 5"/>
          <p:cNvSpPr>
            <a:spLocks noChangeShapeType="1"/>
          </p:cNvSpPr>
          <p:nvPr/>
        </p:nvSpPr>
        <p:spPr bwMode="auto">
          <a:xfrm>
            <a:off x="558800" y="3063875"/>
            <a:ext cx="80264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2" name="Line 6"/>
          <p:cNvSpPr>
            <a:spLocks noChangeShapeType="1"/>
          </p:cNvSpPr>
          <p:nvPr/>
        </p:nvSpPr>
        <p:spPr bwMode="auto">
          <a:xfrm>
            <a:off x="2533650" y="2082800"/>
            <a:ext cx="0" cy="377825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3" name="Line 7"/>
          <p:cNvSpPr>
            <a:spLocks noChangeShapeType="1"/>
          </p:cNvSpPr>
          <p:nvPr/>
        </p:nvSpPr>
        <p:spPr bwMode="auto">
          <a:xfrm>
            <a:off x="4552950" y="2082800"/>
            <a:ext cx="0" cy="377825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4" name="Line 8"/>
          <p:cNvSpPr>
            <a:spLocks noChangeShapeType="1"/>
          </p:cNvSpPr>
          <p:nvPr/>
        </p:nvSpPr>
        <p:spPr bwMode="auto">
          <a:xfrm>
            <a:off x="6419850" y="2101850"/>
            <a:ext cx="0" cy="377825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ChangeArrowheads="1"/>
          </p:cNvSpPr>
          <p:nvPr/>
        </p:nvSpPr>
        <p:spPr bwMode="auto">
          <a:xfrm>
            <a:off x="538163" y="149225"/>
            <a:ext cx="451326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 sz="2800">
                <a:solidFill>
                  <a:srgbClr val="FAFD00"/>
                </a:solidFill>
                <a:latin typeface="Times" charset="0"/>
              </a:rPr>
              <a:t>Digestion-absorption coupling</a:t>
            </a:r>
          </a:p>
        </p:txBody>
      </p:sp>
      <p:sp>
        <p:nvSpPr>
          <p:cNvPr id="251907" name="Text Box 3"/>
          <p:cNvSpPr txBox="1">
            <a:spLocks noChangeArrowheads="1"/>
          </p:cNvSpPr>
          <p:nvPr/>
        </p:nvSpPr>
        <p:spPr bwMode="auto">
          <a:xfrm>
            <a:off x="8491538" y="5976938"/>
            <a:ext cx="533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AFD00"/>
                </a:solidFill>
                <a:latin typeface="Times" charset="0"/>
              </a:rPr>
              <a:t>88</a:t>
            </a:r>
            <a:endParaRPr lang="en-US" sz="2000">
              <a:solidFill>
                <a:srgbClr val="FAFD00"/>
              </a:solidFill>
              <a:latin typeface="Times" charset="0"/>
            </a:endParaRPr>
          </a:p>
        </p:txBody>
      </p:sp>
      <p:pic>
        <p:nvPicPr>
          <p:cNvPr id="251908" name="Picture 4" descr="BL39-2.pict                                                    00005F4EScratchdisk                    B2CCAD96: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2"/>
          <a:srcRect l="25818" t="3703"/>
          <a:stretch>
            <a:fillRect/>
          </a:stretch>
        </p:blipFill>
        <p:spPr>
          <a:xfrm>
            <a:off x="762000" y="990600"/>
            <a:ext cx="7467600" cy="5275263"/>
          </a:xfrm>
        </p:spPr>
      </p:pic>
      <p:sp>
        <p:nvSpPr>
          <p:cNvPr id="251909" name="Text Box 5"/>
          <p:cNvSpPr txBox="1">
            <a:spLocks noChangeArrowheads="1"/>
          </p:cNvSpPr>
          <p:nvPr/>
        </p:nvSpPr>
        <p:spPr bwMode="auto">
          <a:xfrm>
            <a:off x="6950075" y="3013075"/>
            <a:ext cx="360363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>
                <a:latin typeface="Arial" charset="0"/>
              </a:rPr>
              <a:t>G</a:t>
            </a:r>
            <a:r>
              <a:rPr lang="en-US" sz="1200" baseline="-25000">
                <a:latin typeface="Arial" charset="0"/>
              </a:rPr>
              <a:t>2</a:t>
            </a:r>
            <a:endParaRPr lang="en-US" sz="1200">
              <a:latin typeface="Arial" charset="0"/>
            </a:endParaRPr>
          </a:p>
        </p:txBody>
      </p:sp>
      <p:sp>
        <p:nvSpPr>
          <p:cNvPr id="251910" name="Text Box 6"/>
          <p:cNvSpPr txBox="1">
            <a:spLocks noChangeArrowheads="1"/>
          </p:cNvSpPr>
          <p:nvPr/>
        </p:nvSpPr>
        <p:spPr bwMode="auto">
          <a:xfrm>
            <a:off x="6970713" y="3225800"/>
            <a:ext cx="360362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>
                <a:latin typeface="Arial" charset="0"/>
              </a:rPr>
              <a:t>G</a:t>
            </a:r>
            <a:r>
              <a:rPr lang="en-US" sz="1200" baseline="-25000">
                <a:latin typeface="Arial" charset="0"/>
              </a:rPr>
              <a:t>3</a:t>
            </a:r>
            <a:endParaRPr lang="en-US" sz="1200">
              <a:latin typeface="Arial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00279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AACCD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crosoft Office 98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</TotalTime>
  <Pages>39</Pages>
  <Words>823</Words>
  <Application>Microsoft PowerPoint 4.0</Application>
  <PresentationFormat>On-screen Show (4:3)</PresentationFormat>
  <Paragraphs>162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Microsoft Office 98</vt:lpstr>
      <vt:lpstr>Document</vt:lpstr>
      <vt:lpstr>  Gastro-Intestinal physiology review   BY Dr.R.KANNAN HOD OF ZOOLOGY PERIYAR ARTS COLLEGE CUDDALORE</vt:lpstr>
      <vt:lpstr>Slide 2</vt:lpstr>
      <vt:lpstr>Digestion and absorption of carbohydrates </vt:lpstr>
      <vt:lpstr>Slide 4</vt:lpstr>
      <vt:lpstr>Slide 5</vt:lpstr>
      <vt:lpstr>Slide 6</vt:lpstr>
      <vt:lpstr>Slide 7</vt:lpstr>
      <vt:lpstr>Slide 8</vt:lpstr>
      <vt:lpstr>Slide 9</vt:lpstr>
      <vt:lpstr>Slide 10</vt:lpstr>
      <vt:lpstr>Digestion and absorption of lipids 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Digestion and absorption of proteins </vt:lpstr>
      <vt:lpstr>Slide 22</vt:lpstr>
      <vt:lpstr>Slide 23</vt:lpstr>
      <vt:lpstr>Slide 24</vt:lpstr>
      <vt:lpstr>Slide 25</vt:lpstr>
      <vt:lpstr>Slide 26</vt:lpstr>
      <vt:lpstr>Slide 27</vt:lpstr>
      <vt:lpstr>Absorption of vitamins </vt:lpstr>
      <vt:lpstr>Slide 29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FHB: GI physiology</dc:title>
  <dc:subject>overview and reulation</dc:subject>
  <dc:creator>Lothar A. Blatter</dc:creator>
  <cp:lastModifiedBy>system1</cp:lastModifiedBy>
  <cp:revision>147</cp:revision>
  <cp:lastPrinted>2000-03-21T16:36:46Z</cp:lastPrinted>
  <dcterms:created xsi:type="dcterms:W3CDTF">1998-03-19T10:42:00Z</dcterms:created>
  <dcterms:modified xsi:type="dcterms:W3CDTF">2020-10-20T06:01:10Z</dcterms:modified>
</cp:coreProperties>
</file>